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47" r:id="rId2"/>
    <p:sldId id="360" r:id="rId3"/>
    <p:sldId id="355" r:id="rId4"/>
    <p:sldId id="356" r:id="rId5"/>
    <p:sldId id="357" r:id="rId6"/>
    <p:sldId id="363" r:id="rId7"/>
    <p:sldId id="361" r:id="rId8"/>
    <p:sldId id="362" r:id="rId9"/>
    <p:sldId id="364" r:id="rId10"/>
    <p:sldId id="365" r:id="rId11"/>
    <p:sldId id="367" r:id="rId12"/>
    <p:sldId id="368" r:id="rId13"/>
    <p:sldId id="369" r:id="rId14"/>
    <p:sldId id="370" r:id="rId15"/>
    <p:sldId id="371" r:id="rId16"/>
    <p:sldId id="372" r:id="rId17"/>
    <p:sldId id="279" r:id="rId18"/>
    <p:sldId id="373" r:id="rId19"/>
    <p:sldId id="374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375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76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2" autoAdjust="0"/>
    <p:restoredTop sz="94464" autoAdjust="0"/>
  </p:normalViewPr>
  <p:slideViewPr>
    <p:cSldViewPr>
      <p:cViewPr>
        <p:scale>
          <a:sx n="100" d="100"/>
          <a:sy n="100" d="100"/>
        </p:scale>
        <p:origin x="-15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9787E85-3004-4F42-8F48-D23AF3972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DDA74A-1344-4186-A13D-74E0C61E081E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6724E3-6B43-4F27-B145-D868B4CE4227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A90755-BC19-410B-A2A8-ECCFCB03F084}" type="slidenum">
              <a:rPr lang="en-US"/>
              <a:pPr/>
              <a:t>20</a:t>
            </a:fld>
            <a:endParaRPr 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B8B032-6EB9-4196-A647-2650B5D1C580}" type="slidenum">
              <a:rPr lang="en-US"/>
              <a:pPr/>
              <a:t>21</a:t>
            </a:fld>
            <a:endParaRPr 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04F88-DFB2-4AC6-83BA-9419DA18DD47}" type="slidenum">
              <a:rPr lang="en-US"/>
              <a:pPr/>
              <a:t>22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9FA4D6-43BA-4990-A896-AFB84DD812FE}" type="slidenum">
              <a:rPr lang="en-US"/>
              <a:pPr/>
              <a:t>23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624DD-6150-413E-85D1-46D21D6C7E28}" type="slidenum">
              <a:rPr lang="en-US"/>
              <a:pPr/>
              <a:t>24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DFDD29-6898-4156-BD58-04D9F17A6955}" type="slidenum">
              <a:rPr lang="en-US"/>
              <a:pPr/>
              <a:t>25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55A7D-2FE9-4420-9236-C713F729C043}" type="slidenum">
              <a:rPr lang="en-US"/>
              <a:pPr/>
              <a:t>26</a:t>
            </a:fld>
            <a:endParaRPr 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35C5EC-87F9-4881-942C-B605852613F4}" type="slidenum">
              <a:rPr lang="en-US"/>
              <a:pPr/>
              <a:t>28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2CCF-07BC-430C-A96F-ACAF3C3FE9DC}" type="slidenum">
              <a:rPr lang="en-US"/>
              <a:pPr/>
              <a:t>29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DD3247-65ED-408B-B9D0-F8BD61C9F377}" type="slidenum">
              <a:rPr lang="en-US"/>
              <a:pPr/>
              <a:t>3</a:t>
            </a:fld>
            <a:endParaRPr lang="en-US"/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B81374-1323-49CF-85F1-ED975D46D6FC}" type="slidenum">
              <a:rPr lang="en-US"/>
              <a:pPr/>
              <a:t>30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5AA481-C0EA-4C51-A81D-33F700B7A928}" type="slidenum">
              <a:rPr lang="en-US"/>
              <a:pPr/>
              <a:t>31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64D77C-04DF-4031-8320-920039070D5A}" type="slidenum">
              <a:rPr lang="en-US"/>
              <a:pPr/>
              <a:t>32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B3102-6C20-427C-9452-14899B18FE98}" type="slidenum">
              <a:rPr lang="en-US"/>
              <a:pPr/>
              <a:t>33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2794B-5C9C-4EC6-813C-B2E32A45B606}" type="slidenum">
              <a:rPr lang="en-US"/>
              <a:pPr/>
              <a:t>34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92E1B-A9DD-4574-BC02-6A1246051E08}" type="slidenum">
              <a:rPr lang="en-US"/>
              <a:pPr/>
              <a:t>35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EB2FE1-BFE1-4BF6-AB6F-C1F724E55B32}" type="slidenum">
              <a:rPr lang="en-US"/>
              <a:pPr/>
              <a:t>36</a:t>
            </a:fld>
            <a:endParaRPr 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FADC85-A6FE-4084-8B3E-08115BBE9757}" type="slidenum">
              <a:rPr lang="en-US"/>
              <a:pPr/>
              <a:t>37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7EEB7-2F49-4B39-85A1-397A10031A9B}" type="slidenum">
              <a:rPr lang="en-US"/>
              <a:pPr/>
              <a:t>4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0FC1D9-7AC5-46BE-B715-2F4C90D454C7}" type="slidenum">
              <a:rPr lang="en-US"/>
              <a:pPr/>
              <a:t>5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C879B4-E5B9-4072-9E9E-E9E736D05B1B}" type="slidenum">
              <a:rPr lang="en-US"/>
              <a:pPr/>
              <a:t>7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EFC2EB-41F3-418D-A358-D8ADA595AA33}" type="slidenum">
              <a:rPr lang="en-US"/>
              <a:pPr/>
              <a:t>8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C45DF-7C0A-466A-8EC7-99988AF5C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71F14-2C1D-492B-A47D-8658853182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C72C94-1D10-47CF-94FC-81A44EE6E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50348-5E1C-4DF5-AB34-1F9165CFF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2A684-2C6C-461C-96C3-50B54EF8D9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91B82-2EC0-4669-8408-2C1D2FD41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BE161-34CD-438B-A387-EF4D8283E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7D2AB-8699-4519-87B9-5B9769C2A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BF6BB4-238E-4BE9-ACB4-7F95FE9BA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8A334-BCF6-48F6-99C7-DFEFA6F86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37AA2-4989-426C-9635-B69225E01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A8279-63B1-4609-8EA2-C7E524FE0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4CC8FE1F-BB0F-4081-97D1-3455D4D050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cb.rupress.org/misc/ifora.shtml#image_aquisitio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cb.rupress.org/cgi/content/full/166/1/1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View Snapshot 1"/>
          <p:cNvPicPr>
            <a:picLocks noChangeArrowheads="1"/>
          </p:cNvPicPr>
          <p:nvPr/>
        </p:nvPicPr>
        <p:blipFill>
          <a:blip r:embed="rId3" cstate="print"/>
          <a:srcRect t="2501" b="22473"/>
          <a:stretch>
            <a:fillRect/>
          </a:stretch>
        </p:blipFill>
        <p:spPr bwMode="auto">
          <a:xfrm>
            <a:off x="-9525" y="0"/>
            <a:ext cx="9159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solidFill>
            <a:schemeClr val="bg1">
              <a:alpha val="79999"/>
            </a:schemeClr>
          </a:solidFill>
        </p:spPr>
        <p:txBody>
          <a:bodyPr/>
          <a:lstStyle/>
          <a:p>
            <a:pPr eaLnBrk="1" hangingPunct="1"/>
            <a:r>
              <a:rPr lang="en-US" dirty="0" smtClean="0"/>
              <a:t>Designing a Microscopy Experiment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00450"/>
            <a:ext cx="6400800" cy="1143000"/>
          </a:xfrm>
          <a:solidFill>
            <a:schemeClr val="bg1">
              <a:alpha val="79999"/>
            </a:schemeClr>
          </a:solidFill>
        </p:spPr>
        <p:txBody>
          <a:bodyPr/>
          <a:lstStyle/>
          <a:p>
            <a:pPr eaLnBrk="1" hangingPunct="1"/>
            <a:r>
              <a:rPr lang="en-US" dirty="0" smtClean="0"/>
              <a:t>Kurt Thorn, PhD</a:t>
            </a:r>
          </a:p>
          <a:p>
            <a:pPr eaLnBrk="1" hangingPunct="1"/>
            <a:r>
              <a:rPr lang="en-US" dirty="0" smtClean="0"/>
              <a:t>Director, NIC@UCSF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648200" y="6553200"/>
            <a:ext cx="4572000" cy="366713"/>
          </a:xfrm>
          <a:prstGeom prst="rect">
            <a:avLst/>
          </a:prstGeom>
          <a:solidFill>
            <a:schemeClr val="bg1">
              <a:alpha val="79999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Image from Susanne </a:t>
            </a:r>
            <a:r>
              <a:rPr lang="en-US" dirty="0" err="1"/>
              <a:t>Rafelski</a:t>
            </a:r>
            <a:r>
              <a:rPr lang="en-US"/>
              <a:t>, Marshall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593724"/>
          </a:xfrm>
        </p:spPr>
        <p:txBody>
          <a:bodyPr/>
          <a:lstStyle/>
          <a:p>
            <a:r>
              <a:rPr lang="en-US" dirty="0" smtClean="0"/>
              <a:t>Dye choices – Live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9363"/>
            <a:ext cx="8229600" cy="5227638"/>
          </a:xfrm>
        </p:spPr>
        <p:txBody>
          <a:bodyPr/>
          <a:lstStyle/>
          <a:p>
            <a:r>
              <a:rPr lang="en-US" dirty="0" smtClean="0"/>
              <a:t>Common filter sets: GFP / </a:t>
            </a:r>
            <a:r>
              <a:rPr lang="en-US" dirty="0" err="1" smtClean="0"/>
              <a:t>mCherry</a:t>
            </a:r>
            <a:r>
              <a:rPr lang="en-US" dirty="0" smtClean="0"/>
              <a:t>, CFP / YFP, CFP / YFP / RFP</a:t>
            </a:r>
          </a:p>
          <a:p>
            <a:endParaRPr lang="en-US" dirty="0" smtClean="0"/>
          </a:p>
          <a:p>
            <a:r>
              <a:rPr lang="en-US" dirty="0" smtClean="0"/>
              <a:t>Two-color choice: GFP / </a:t>
            </a:r>
            <a:r>
              <a:rPr lang="en-US" dirty="0" err="1" smtClean="0"/>
              <a:t>mCherry</a:t>
            </a:r>
            <a:endParaRPr lang="en-US" dirty="0" smtClean="0"/>
          </a:p>
          <a:p>
            <a:r>
              <a:rPr lang="en-US" dirty="0" smtClean="0"/>
              <a:t>Three-color: CFP / GFP / </a:t>
            </a:r>
            <a:r>
              <a:rPr lang="en-US" dirty="0" err="1" smtClean="0"/>
              <a:t>mCherry</a:t>
            </a:r>
            <a:r>
              <a:rPr lang="en-US" dirty="0" smtClean="0"/>
              <a:t> or CFP / YFP / </a:t>
            </a:r>
            <a:r>
              <a:rPr lang="en-US" dirty="0" err="1" smtClean="0"/>
              <a:t>mCherry</a:t>
            </a:r>
            <a:r>
              <a:rPr lang="en-US" dirty="0" smtClean="0"/>
              <a:t> or BFP / GFP / </a:t>
            </a:r>
            <a:r>
              <a:rPr lang="en-US" dirty="0" err="1" smtClean="0"/>
              <a:t>mCherry</a:t>
            </a:r>
            <a:endParaRPr lang="en-US" dirty="0" smtClean="0"/>
          </a:p>
          <a:p>
            <a:r>
              <a:rPr lang="en-US" dirty="0" smtClean="0"/>
              <a:t>Four-color: BFP / CFP / YFP / </a:t>
            </a:r>
            <a:r>
              <a:rPr lang="en-US" dirty="0" err="1" smtClean="0"/>
              <a:t>mCherry</a:t>
            </a:r>
            <a:r>
              <a:rPr lang="en-US" dirty="0" smtClean="0"/>
              <a:t> or Sapphire / CFP / YFP / </a:t>
            </a:r>
            <a:r>
              <a:rPr lang="en-US" dirty="0" err="1" smtClean="0"/>
              <a:t>mCherry</a:t>
            </a:r>
            <a:endParaRPr lang="en-US" dirty="0" smtClean="0"/>
          </a:p>
          <a:p>
            <a:r>
              <a:rPr lang="en-US" dirty="0" smtClean="0"/>
              <a:t>Five-plus colors: possible but tricky, probably requires custom filters or spectral imaging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Consider new RFP variants: </a:t>
            </a:r>
            <a:r>
              <a:rPr lang="en-US" dirty="0" err="1" smtClean="0"/>
              <a:t>mRuby</a:t>
            </a:r>
            <a:r>
              <a:rPr lang="en-US" dirty="0" smtClean="0"/>
              <a:t>, </a:t>
            </a:r>
            <a:r>
              <a:rPr lang="en-US" dirty="0" err="1" smtClean="0"/>
              <a:t>mApple</a:t>
            </a:r>
            <a:endParaRPr 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noise -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 of photons collected by the camera generally determines the amount of noise in your image</a:t>
            </a:r>
          </a:p>
          <a:p>
            <a:endParaRPr lang="en-US" dirty="0" smtClean="0"/>
          </a:p>
          <a:p>
            <a:r>
              <a:rPr lang="en-US" dirty="0" smtClean="0"/>
              <a:t>Noise = square root (# of photons)</a:t>
            </a:r>
          </a:p>
          <a:p>
            <a:endParaRPr lang="en-US" dirty="0" smtClean="0"/>
          </a:p>
          <a:p>
            <a:r>
              <a:rPr lang="en-US" dirty="0" smtClean="0"/>
              <a:t>Doubling signal to noise ratio requires 4-fold increase in exposure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pic>
        <p:nvPicPr>
          <p:cNvPr id="13" name="Picture 12" descr="1000photon_rn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866" y="504086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 photons / pixel</a:t>
            </a:r>
            <a:endParaRPr lang="en-US" dirty="0"/>
          </a:p>
        </p:txBody>
      </p:sp>
      <p:pic>
        <p:nvPicPr>
          <p:cNvPr id="15" name="Picture 14" descr="100photon_r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981200"/>
            <a:ext cx="2870200" cy="2870200"/>
          </a:xfrm>
          <a:prstGeom prst="rect">
            <a:avLst/>
          </a:prstGeom>
        </p:spPr>
      </p:pic>
      <p:pic>
        <p:nvPicPr>
          <p:cNvPr id="16" name="Picture 15" descr="10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52800" y="504086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photons / pixel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00800" y="504086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photons / pixel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0" y="114300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5 e</a:t>
            </a:r>
            <a:r>
              <a:rPr lang="en-US" baseline="30000" dirty="0" smtClean="0"/>
              <a:t>-</a:t>
            </a:r>
            <a:r>
              <a:rPr lang="en-US" dirty="0" smtClean="0"/>
              <a:t> camera read noise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and resolution</a:t>
            </a:r>
            <a:endParaRPr lang="en-US" dirty="0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362200"/>
            <a:ext cx="4481157" cy="322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38400"/>
            <a:ext cx="4481157" cy="322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85800" y="5486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spots separated by diffraction limit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54864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Slightly oversampled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11430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Theoretical perfect data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and resolution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762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1000 ph/pixel at peak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11430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 shot noise</a:t>
            </a:r>
            <a:endParaRPr 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2438400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438400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438400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8194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 ph/pixel at peak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674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ph/pixel at peak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and resolution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762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1000 ph/pixel at peak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11430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Expected error bars with shot noise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194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 ph/pixel at peak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674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ph/pixel at peak</a:t>
            </a:r>
            <a:endParaRPr lang="en-US" dirty="0"/>
          </a:p>
        </p:txBody>
      </p:sp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2450306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2450306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7675" y="2450306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and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resolution and precise </a:t>
            </a:r>
            <a:r>
              <a:rPr lang="en-US" dirty="0" err="1" smtClean="0"/>
              <a:t>quantitation</a:t>
            </a:r>
            <a:r>
              <a:rPr lang="en-US" dirty="0" smtClean="0"/>
              <a:t> both require lots of light</a:t>
            </a:r>
          </a:p>
          <a:p>
            <a:r>
              <a:rPr lang="en-US" dirty="0" smtClean="0"/>
              <a:t>This means bright samples or long exposures</a:t>
            </a:r>
          </a:p>
          <a:p>
            <a:r>
              <a:rPr lang="en-US" dirty="0" smtClean="0"/>
              <a:t>This may cause problems with </a:t>
            </a:r>
            <a:r>
              <a:rPr lang="en-US" dirty="0" err="1" smtClean="0"/>
              <a:t>photobleaching</a:t>
            </a:r>
            <a:r>
              <a:rPr lang="en-US" dirty="0" smtClean="0"/>
              <a:t> and </a:t>
            </a:r>
            <a:r>
              <a:rPr lang="en-US" dirty="0" err="1" smtClean="0"/>
              <a:t>phototoxicity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 aware of potential tradeoffs between precision, speed, and </a:t>
            </a:r>
            <a:r>
              <a:rPr lang="en-US" dirty="0" err="1" smtClean="0"/>
              <a:t>photobleaching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Colocalization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3" cstate="print"/>
          <a:srcRect l="6667" t="61711" r="3999"/>
          <a:stretch>
            <a:fillRect/>
          </a:stretch>
        </p:blipFill>
        <p:spPr bwMode="auto">
          <a:xfrm>
            <a:off x="533400" y="1981200"/>
            <a:ext cx="5105400" cy="39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5486400" y="2209800"/>
            <a:ext cx="36576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Measures </a:t>
            </a:r>
            <a:r>
              <a:rPr lang="en-US" sz="2400" dirty="0" smtClean="0"/>
              <a:t>co-occurrence within </a:t>
            </a:r>
            <a:r>
              <a:rPr lang="en-US" sz="2400" dirty="0"/>
              <a:t>the resolution </a:t>
            </a:r>
            <a:r>
              <a:rPr lang="en-US" sz="2400" dirty="0" smtClean="0"/>
              <a:t>limit of </a:t>
            </a:r>
            <a:r>
              <a:rPr lang="en-US" sz="2400" dirty="0"/>
              <a:t>the microscope.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Does not say anything about molecular interaction</a:t>
            </a:r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609600" y="6248400"/>
            <a:ext cx="3429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Huh et al.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Nothing beats good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what data you need before you take it.</a:t>
            </a:r>
          </a:p>
          <a:p>
            <a:r>
              <a:rPr lang="en-US" dirty="0" smtClean="0"/>
              <a:t>Do you need</a:t>
            </a:r>
          </a:p>
          <a:p>
            <a:pPr lvl="1"/>
            <a:r>
              <a:rPr lang="en-US" dirty="0" smtClean="0"/>
              <a:t>Time resolution?</a:t>
            </a:r>
          </a:p>
          <a:p>
            <a:pPr lvl="1"/>
            <a:r>
              <a:rPr lang="en-US" dirty="0" smtClean="0"/>
              <a:t>Spatial resolution?</a:t>
            </a:r>
          </a:p>
          <a:p>
            <a:pPr lvl="1"/>
            <a:r>
              <a:rPr lang="en-US" dirty="0" smtClean="0"/>
              <a:t>Intensity resolution?</a:t>
            </a:r>
          </a:p>
          <a:p>
            <a:pPr lvl="1"/>
            <a:r>
              <a:rPr lang="en-US" dirty="0" smtClean="0"/>
              <a:t>Day-to-day reproducibility?</a:t>
            </a:r>
          </a:p>
          <a:p>
            <a:pPr lvl="1"/>
            <a:r>
              <a:rPr lang="en-US" dirty="0" smtClean="0"/>
              <a:t>Spatial uniformity?</a:t>
            </a:r>
          </a:p>
          <a:p>
            <a:endParaRPr lang="en-US" dirty="0" smtClean="0"/>
          </a:p>
          <a:p>
            <a:r>
              <a:rPr lang="en-US" dirty="0" smtClean="0"/>
              <a:t>You can fix a lot of problems with post-processing, but it’s better to fix problems in the data collection!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care about it, you should measure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uniformity</a:t>
            </a:r>
          </a:p>
          <a:p>
            <a:pPr lvl="1"/>
            <a:r>
              <a:rPr lang="en-US" dirty="0" smtClean="0"/>
              <a:t>Illumination and detection is not uniform over the field of view of the microscope.</a:t>
            </a:r>
          </a:p>
          <a:p>
            <a:pPr lvl="1"/>
            <a:r>
              <a:rPr lang="en-US" dirty="0" smtClean="0"/>
              <a:t>Can be measured and corrected with a shading image.</a:t>
            </a:r>
          </a:p>
          <a:p>
            <a:pPr lvl="1"/>
            <a:r>
              <a:rPr lang="en-US" dirty="0" err="1" smtClean="0"/>
              <a:t>Photobleaching</a:t>
            </a:r>
            <a:r>
              <a:rPr lang="en-US" dirty="0" smtClean="0"/>
              <a:t> may make this hard</a:t>
            </a:r>
          </a:p>
          <a:p>
            <a:r>
              <a:rPr lang="en-US" dirty="0" smtClean="0"/>
              <a:t>Temporal uniformity</a:t>
            </a:r>
          </a:p>
          <a:p>
            <a:pPr lvl="1"/>
            <a:r>
              <a:rPr lang="en-US" dirty="0" smtClean="0"/>
              <a:t>Lamp power and alignment fluctuates from day to day</a:t>
            </a:r>
          </a:p>
          <a:p>
            <a:pPr lvl="1"/>
            <a:r>
              <a:rPr lang="en-US" dirty="0" smtClean="0"/>
              <a:t>Can measure</a:t>
            </a:r>
          </a:p>
          <a:p>
            <a:pPr lvl="1"/>
            <a:r>
              <a:rPr lang="en-US" dirty="0" smtClean="0"/>
              <a:t>But best to do experiments same day / </a:t>
            </a:r>
            <a:r>
              <a:rPr lang="en-US" smtClean="0"/>
              <a:t>same session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preparation and mounting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Mounting media serve several purposes: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Stabilizing the sample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Preventing </a:t>
            </a:r>
            <a:r>
              <a:rPr lang="en-US" dirty="0" err="1" smtClean="0"/>
              <a:t>photobleaching</a:t>
            </a:r>
            <a:endParaRPr lang="en-US" dirty="0" smtClean="0"/>
          </a:p>
          <a:p>
            <a:pPr lvl="1">
              <a:spcAft>
                <a:spcPts val="600"/>
              </a:spcAft>
            </a:pPr>
            <a:r>
              <a:rPr lang="en-US" dirty="0" smtClean="0"/>
              <a:t>Clearing the sample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Matching refractive index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correction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Cameras have a non-zero offset</a:t>
            </a:r>
          </a:p>
          <a:p>
            <a:r>
              <a:rPr lang="en-US"/>
              <a:t>There can also be background fluorescence due to media autofluorescence, etc.</a:t>
            </a:r>
          </a:p>
          <a:p>
            <a:r>
              <a:rPr lang="en-US"/>
              <a:t>Want to correct for this by background subtraction</a:t>
            </a:r>
          </a:p>
          <a:p>
            <a:pPr lvl="1"/>
            <a:r>
              <a:rPr lang="en-US"/>
              <a:t>Camera dark image</a:t>
            </a:r>
          </a:p>
          <a:p>
            <a:pPr lvl="1"/>
            <a:r>
              <a:rPr lang="en-US"/>
              <a:t>Estimate background from image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Estimating background from image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81200"/>
            <a:ext cx="5907088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2438400"/>
            <a:ext cx="3838575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0800" y="3124200"/>
            <a:ext cx="2439988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2895600" y="61722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Pixel Intensity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 rot="16200000">
            <a:off x="294482" y="3896518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Number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image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Acquired with no light going to the camera</a:t>
            </a:r>
          </a:p>
          <a:p>
            <a:pPr lvl="1"/>
            <a:r>
              <a:rPr lang="en-US"/>
              <a:t>Allows you to measure instrument background</a:t>
            </a:r>
          </a:p>
          <a:p>
            <a:pPr lvl="1"/>
            <a:r>
              <a:rPr lang="en-US"/>
              <a:t>Can detect what’s real background autofluorescence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image</a:t>
            </a:r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524000"/>
            <a:ext cx="6629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Shading correction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Measure and correct for nonuniformity in illumination and detection</a:t>
            </a:r>
          </a:p>
          <a:p>
            <a:r>
              <a:rPr lang="en-US"/>
              <a:t>Image a uniform fluorescent sample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Shading correction</a:t>
            </a:r>
          </a:p>
        </p:txBody>
      </p:sp>
      <p:pic>
        <p:nvPicPr>
          <p:cNvPr id="41989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 l="6590" t="3654" r="7050" b="6177"/>
          <a:stretch>
            <a:fillRect/>
          </a:stretch>
        </p:blipFill>
        <p:spPr>
          <a:xfrm>
            <a:off x="914400" y="1219200"/>
            <a:ext cx="7467600" cy="5562600"/>
          </a:xfrm>
          <a:noFill/>
          <a:ln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Correction procedure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I</a:t>
            </a:r>
            <a:r>
              <a:rPr lang="en-US" baseline="-25000"/>
              <a:t>meas</a:t>
            </a:r>
            <a:r>
              <a:rPr lang="en-US"/>
              <a:t> = I</a:t>
            </a:r>
            <a:r>
              <a:rPr lang="en-US" baseline="-25000"/>
              <a:t>true</a:t>
            </a:r>
            <a:r>
              <a:rPr lang="en-US"/>
              <a:t> * Shading + Dark</a:t>
            </a:r>
          </a:p>
          <a:p>
            <a:pPr>
              <a:buFontTx/>
              <a:buNone/>
            </a:pPr>
            <a:r>
              <a:rPr lang="en-US"/>
              <a:t>I</a:t>
            </a:r>
            <a:r>
              <a:rPr lang="en-US" baseline="-25000"/>
              <a:t>true</a:t>
            </a:r>
            <a:r>
              <a:rPr lang="en-US"/>
              <a:t> = (I</a:t>
            </a:r>
            <a:r>
              <a:rPr lang="en-US" baseline="-25000"/>
              <a:t>meas</a:t>
            </a:r>
            <a:r>
              <a:rPr lang="en-US"/>
              <a:t> – Dark) / Shading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Good to do on all images</a:t>
            </a:r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Databases are good, but cumbersome </a:t>
            </a:r>
          </a:p>
          <a:p>
            <a:r>
              <a:rPr lang="en-US" dirty="0" smtClean="0"/>
              <a:t>Save in manufacturer’s native format so metadata is preserved</a:t>
            </a:r>
          </a:p>
          <a:p>
            <a:r>
              <a:rPr lang="en-US" dirty="0" smtClean="0"/>
              <a:t>If not using a database, systematic file names and notes on sample identity are a good idea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 and </a:t>
            </a:r>
            <a:r>
              <a:rPr lang="en-US" dirty="0" err="1" smtClean="0"/>
              <a:t>Bitdepth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Digital cameras have a specified bitdepth = number of gray levels they can record</a:t>
            </a:r>
            <a:br>
              <a:rPr lang="en-US"/>
            </a:br>
            <a:endParaRPr lang="en-US"/>
          </a:p>
          <a:p>
            <a:r>
              <a:rPr lang="en-US"/>
              <a:t>8-bit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8</a:t>
            </a:r>
            <a:r>
              <a:rPr lang="en-US">
                <a:cs typeface="Arial" charset="0"/>
              </a:rPr>
              <a:t> = 256 gray levels</a:t>
            </a:r>
          </a:p>
          <a:p>
            <a:r>
              <a:rPr lang="en-US"/>
              <a:t>10-bit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10</a:t>
            </a:r>
            <a:r>
              <a:rPr lang="en-US">
                <a:cs typeface="Arial" charset="0"/>
              </a:rPr>
              <a:t> = 1024 gray levels</a:t>
            </a:r>
          </a:p>
          <a:p>
            <a:r>
              <a:rPr lang="en-US"/>
              <a:t>12-bit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12</a:t>
            </a:r>
            <a:r>
              <a:rPr lang="en-US">
                <a:cs typeface="Arial" charset="0"/>
              </a:rPr>
              <a:t> = 4096 gray levels</a:t>
            </a:r>
          </a:p>
          <a:p>
            <a:r>
              <a:rPr lang="en-US"/>
              <a:t>14-bit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14</a:t>
            </a:r>
            <a:r>
              <a:rPr lang="en-US">
                <a:cs typeface="Arial" charset="0"/>
              </a:rPr>
              <a:t> = 16384 gray levels</a:t>
            </a:r>
          </a:p>
          <a:p>
            <a:r>
              <a:rPr lang="en-US"/>
              <a:t>16-bit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16</a:t>
            </a:r>
            <a:r>
              <a:rPr lang="en-US">
                <a:cs typeface="Arial" charset="0"/>
              </a:rPr>
              <a:t> = 65536 gray levels</a:t>
            </a:r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Bitdepth and file formats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Standard imaging formats, like tiff, are always 8 or 16 bit (because 8 bits = 1 byte)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762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143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1524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1905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2286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2667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3048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3429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3810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4191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4572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4953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5334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5715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6096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6477000" y="3810000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16 bit value (0-65535)</a:t>
            </a: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381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762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1143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1524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1905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Rectangle 26"/>
          <p:cNvSpPr>
            <a:spLocks noChangeArrowheads="1"/>
          </p:cNvSpPr>
          <p:nvPr/>
        </p:nvSpPr>
        <p:spPr bwMode="auto">
          <a:xfrm>
            <a:off x="2286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 bwMode="auto">
          <a:xfrm>
            <a:off x="2667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6" name="Rectangle 28"/>
          <p:cNvSpPr>
            <a:spLocks noChangeArrowheads="1"/>
          </p:cNvSpPr>
          <p:nvPr/>
        </p:nvSpPr>
        <p:spPr bwMode="auto">
          <a:xfrm>
            <a:off x="3048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3429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8" name="Rectangle 30"/>
          <p:cNvSpPr>
            <a:spLocks noChangeArrowheads="1"/>
          </p:cNvSpPr>
          <p:nvPr/>
        </p:nvSpPr>
        <p:spPr bwMode="auto">
          <a:xfrm>
            <a:off x="3810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09" name="Rectangle 41"/>
          <p:cNvSpPr>
            <a:spLocks noChangeArrowheads="1"/>
          </p:cNvSpPr>
          <p:nvPr/>
        </p:nvSpPr>
        <p:spPr bwMode="auto">
          <a:xfrm>
            <a:off x="2667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0" name="Rectangle 42"/>
          <p:cNvSpPr>
            <a:spLocks noChangeArrowheads="1"/>
          </p:cNvSpPr>
          <p:nvPr/>
        </p:nvSpPr>
        <p:spPr bwMode="auto">
          <a:xfrm>
            <a:off x="3048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1" name="Rectangle 43"/>
          <p:cNvSpPr>
            <a:spLocks noChangeArrowheads="1"/>
          </p:cNvSpPr>
          <p:nvPr/>
        </p:nvSpPr>
        <p:spPr bwMode="auto">
          <a:xfrm>
            <a:off x="3429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2" name="Rectangle 44"/>
          <p:cNvSpPr>
            <a:spLocks noChangeArrowheads="1"/>
          </p:cNvSpPr>
          <p:nvPr/>
        </p:nvSpPr>
        <p:spPr bwMode="auto">
          <a:xfrm>
            <a:off x="3810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3" name="Rectangle 45"/>
          <p:cNvSpPr>
            <a:spLocks noChangeArrowheads="1"/>
          </p:cNvSpPr>
          <p:nvPr/>
        </p:nvSpPr>
        <p:spPr bwMode="auto">
          <a:xfrm>
            <a:off x="4191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4" name="Rectangle 46"/>
          <p:cNvSpPr>
            <a:spLocks noChangeArrowheads="1"/>
          </p:cNvSpPr>
          <p:nvPr/>
        </p:nvSpPr>
        <p:spPr bwMode="auto">
          <a:xfrm>
            <a:off x="4572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5" name="Rectangle 47"/>
          <p:cNvSpPr>
            <a:spLocks noChangeArrowheads="1"/>
          </p:cNvSpPr>
          <p:nvPr/>
        </p:nvSpPr>
        <p:spPr bwMode="auto">
          <a:xfrm>
            <a:off x="4953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6" name="Rectangle 48"/>
          <p:cNvSpPr>
            <a:spLocks noChangeArrowheads="1"/>
          </p:cNvSpPr>
          <p:nvPr/>
        </p:nvSpPr>
        <p:spPr bwMode="auto">
          <a:xfrm>
            <a:off x="5334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7" name="Rectangle 49"/>
          <p:cNvSpPr>
            <a:spLocks noChangeArrowheads="1"/>
          </p:cNvSpPr>
          <p:nvPr/>
        </p:nvSpPr>
        <p:spPr bwMode="auto">
          <a:xfrm>
            <a:off x="5715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8" name="Rectangle 50"/>
          <p:cNvSpPr>
            <a:spLocks noChangeArrowheads="1"/>
          </p:cNvSpPr>
          <p:nvPr/>
        </p:nvSpPr>
        <p:spPr bwMode="auto">
          <a:xfrm>
            <a:off x="6096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9" name="Text Box 51"/>
          <p:cNvSpPr txBox="1">
            <a:spLocks noChangeArrowheads="1"/>
          </p:cNvSpPr>
          <p:nvPr/>
        </p:nvSpPr>
        <p:spPr bwMode="auto">
          <a:xfrm>
            <a:off x="381000" y="48768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20" name="Text Box 52"/>
          <p:cNvSpPr txBox="1">
            <a:spLocks noChangeArrowheads="1"/>
          </p:cNvSpPr>
          <p:nvPr/>
        </p:nvSpPr>
        <p:spPr bwMode="auto">
          <a:xfrm>
            <a:off x="762000" y="48768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1143000" y="48768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23" name="Text Box 55"/>
          <p:cNvSpPr txBox="1">
            <a:spLocks noChangeArrowheads="1"/>
          </p:cNvSpPr>
          <p:nvPr/>
        </p:nvSpPr>
        <p:spPr bwMode="auto">
          <a:xfrm>
            <a:off x="1524000" y="48768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4" name="Text Box 66"/>
          <p:cNvSpPr txBox="1">
            <a:spLocks noChangeArrowheads="1"/>
          </p:cNvSpPr>
          <p:nvPr/>
        </p:nvSpPr>
        <p:spPr bwMode="auto">
          <a:xfrm>
            <a:off x="5029200" y="4343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5" name="Text Box 67"/>
          <p:cNvSpPr txBox="1">
            <a:spLocks noChangeArrowheads="1"/>
          </p:cNvSpPr>
          <p:nvPr/>
        </p:nvSpPr>
        <p:spPr bwMode="auto">
          <a:xfrm>
            <a:off x="5410200" y="4343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91200" y="4343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6172200" y="4343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6477000" y="4343400"/>
            <a:ext cx="217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12 bit data (0-4095)</a:t>
            </a: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6477000" y="4876800"/>
            <a:ext cx="2305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12 bit data (0-65535)</a:t>
            </a:r>
          </a:p>
          <a:p>
            <a:r>
              <a:rPr lang="en-US"/>
              <a:t>but counting by 16s</a:t>
            </a:r>
          </a:p>
        </p:txBody>
      </p:sp>
      <p:sp>
        <p:nvSpPr>
          <p:cNvPr id="7240" name="Rectangle 72"/>
          <p:cNvSpPr>
            <a:spLocks noChangeArrowheads="1"/>
          </p:cNvSpPr>
          <p:nvPr/>
        </p:nvSpPr>
        <p:spPr bwMode="auto">
          <a:xfrm>
            <a:off x="1905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41" name="Rectangle 73"/>
          <p:cNvSpPr>
            <a:spLocks noChangeArrowheads="1"/>
          </p:cNvSpPr>
          <p:nvPr/>
        </p:nvSpPr>
        <p:spPr bwMode="auto">
          <a:xfrm>
            <a:off x="2286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42" name="Rectangle 74"/>
          <p:cNvSpPr>
            <a:spLocks noChangeArrowheads="1"/>
          </p:cNvSpPr>
          <p:nvPr/>
        </p:nvSpPr>
        <p:spPr bwMode="auto">
          <a:xfrm>
            <a:off x="4191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43" name="Rectangle 75"/>
          <p:cNvSpPr>
            <a:spLocks noChangeArrowheads="1"/>
          </p:cNvSpPr>
          <p:nvPr/>
        </p:nvSpPr>
        <p:spPr bwMode="auto">
          <a:xfrm>
            <a:off x="4572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Freeform 2"/>
          <p:cNvSpPr>
            <a:spLocks/>
          </p:cNvSpPr>
          <p:nvPr/>
        </p:nvSpPr>
        <p:spPr bwMode="auto">
          <a:xfrm>
            <a:off x="482600" y="3421063"/>
            <a:ext cx="2870200" cy="617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36" y="0"/>
              </a:cxn>
              <a:cxn ang="0">
                <a:pos x="2736" y="240"/>
              </a:cxn>
              <a:cxn ang="0">
                <a:pos x="0" y="240"/>
              </a:cxn>
              <a:cxn ang="0">
                <a:pos x="0" y="0"/>
              </a:cxn>
            </a:cxnLst>
            <a:rect l="0" t="0" r="r" b="b"/>
            <a:pathLst>
              <a:path w="2736" h="240">
                <a:moveTo>
                  <a:pt x="0" y="0"/>
                </a:moveTo>
                <a:cubicBezTo>
                  <a:pt x="1368" y="0"/>
                  <a:pt x="2736" y="0"/>
                  <a:pt x="2736" y="0"/>
                </a:cubicBezTo>
                <a:cubicBezTo>
                  <a:pt x="2656" y="117"/>
                  <a:pt x="2709" y="165"/>
                  <a:pt x="2736" y="240"/>
                </a:cubicBezTo>
                <a:cubicBezTo>
                  <a:pt x="2736" y="240"/>
                  <a:pt x="1368" y="240"/>
                  <a:pt x="0" y="240"/>
                </a:cubicBezTo>
                <a:cubicBezTo>
                  <a:pt x="43" y="133"/>
                  <a:pt x="37" y="69"/>
                  <a:pt x="0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43" name="Freeform 3"/>
          <p:cNvSpPr>
            <a:spLocks/>
          </p:cNvSpPr>
          <p:nvPr/>
        </p:nvSpPr>
        <p:spPr bwMode="auto">
          <a:xfrm>
            <a:off x="152400" y="2481263"/>
            <a:ext cx="3675063" cy="947737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244" name="Freeform 4"/>
          <p:cNvSpPr>
            <a:spLocks/>
          </p:cNvSpPr>
          <p:nvPr/>
        </p:nvSpPr>
        <p:spPr bwMode="auto">
          <a:xfrm>
            <a:off x="160338" y="4241800"/>
            <a:ext cx="3852862" cy="1111250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45" name="Rectangle 5"/>
          <p:cNvSpPr>
            <a:spLocks noChangeArrowheads="1"/>
          </p:cNvSpPr>
          <p:nvPr/>
        </p:nvSpPr>
        <p:spPr bwMode="auto">
          <a:xfrm>
            <a:off x="152400" y="4038600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5800" y="1600200"/>
            <a:ext cx="1219200" cy="2743200"/>
            <a:chOff x="672" y="1008"/>
            <a:chExt cx="768" cy="1728"/>
          </a:xfrm>
        </p:grpSpPr>
        <p:sp>
          <p:nvSpPr>
            <p:cNvPr id="522247" name="Freeform 7"/>
            <p:cNvSpPr>
              <a:spLocks/>
            </p:cNvSpPr>
            <p:nvPr/>
          </p:nvSpPr>
          <p:spPr bwMode="auto">
            <a:xfrm>
              <a:off x="672" y="1008"/>
              <a:ext cx="768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48" name="Freeform 8"/>
            <p:cNvSpPr>
              <a:spLocks/>
            </p:cNvSpPr>
            <p:nvPr/>
          </p:nvSpPr>
          <p:spPr bwMode="auto">
            <a:xfrm>
              <a:off x="1248" y="1008"/>
              <a:ext cx="192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49" name="Freeform 9"/>
            <p:cNvSpPr>
              <a:spLocks/>
            </p:cNvSpPr>
            <p:nvPr/>
          </p:nvSpPr>
          <p:spPr bwMode="auto">
            <a:xfrm>
              <a:off x="1056" y="1008"/>
              <a:ext cx="384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50" name="Freeform 10"/>
            <p:cNvSpPr>
              <a:spLocks/>
            </p:cNvSpPr>
            <p:nvPr/>
          </p:nvSpPr>
          <p:spPr bwMode="auto">
            <a:xfrm>
              <a:off x="864" y="1008"/>
              <a:ext cx="576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251" name="Line 11"/>
          <p:cNvSpPr>
            <a:spLocks noChangeShapeType="1"/>
          </p:cNvSpPr>
          <p:nvPr/>
        </p:nvSpPr>
        <p:spPr bwMode="auto">
          <a:xfrm flipV="1">
            <a:off x="1905000" y="1600200"/>
            <a:ext cx="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 flipH="1">
            <a:off x="1905000" y="1600200"/>
            <a:ext cx="1219200" cy="2743200"/>
            <a:chOff x="672" y="1008"/>
            <a:chExt cx="768" cy="1728"/>
          </a:xfrm>
        </p:grpSpPr>
        <p:sp>
          <p:nvSpPr>
            <p:cNvPr id="522253" name="Freeform 13"/>
            <p:cNvSpPr>
              <a:spLocks/>
            </p:cNvSpPr>
            <p:nvPr/>
          </p:nvSpPr>
          <p:spPr bwMode="auto">
            <a:xfrm>
              <a:off x="672" y="1008"/>
              <a:ext cx="768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54" name="Freeform 14"/>
            <p:cNvSpPr>
              <a:spLocks/>
            </p:cNvSpPr>
            <p:nvPr/>
          </p:nvSpPr>
          <p:spPr bwMode="auto">
            <a:xfrm>
              <a:off x="1248" y="1008"/>
              <a:ext cx="192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55" name="Freeform 15"/>
            <p:cNvSpPr>
              <a:spLocks/>
            </p:cNvSpPr>
            <p:nvPr/>
          </p:nvSpPr>
          <p:spPr bwMode="auto">
            <a:xfrm>
              <a:off x="1056" y="1008"/>
              <a:ext cx="384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56" name="Freeform 16"/>
            <p:cNvSpPr>
              <a:spLocks/>
            </p:cNvSpPr>
            <p:nvPr/>
          </p:nvSpPr>
          <p:spPr bwMode="auto">
            <a:xfrm>
              <a:off x="864" y="1008"/>
              <a:ext cx="576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257" name="Text Box 17"/>
          <p:cNvSpPr txBox="1">
            <a:spLocks noChangeArrowheads="1"/>
          </p:cNvSpPr>
          <p:nvPr/>
        </p:nvSpPr>
        <p:spPr bwMode="auto">
          <a:xfrm>
            <a:off x="2620963" y="152400"/>
            <a:ext cx="39481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800" b="0">
                <a:solidFill>
                  <a:schemeClr val="tx2"/>
                </a:solidFill>
                <a:latin typeface="Chalkboard" charset="0"/>
              </a:rPr>
              <a:t>Index Mismatch</a:t>
            </a:r>
          </a:p>
          <a:p>
            <a:pPr algn="ctr" eaLnBrk="0" hangingPunct="0"/>
            <a:r>
              <a:rPr lang="en-US" altLang="en-US" sz="2800" b="0">
                <a:solidFill>
                  <a:schemeClr val="tx2"/>
                </a:solidFill>
                <a:latin typeface="Chalkboard" charset="0"/>
              </a:rPr>
              <a:t>&amp; Spherical Aberration</a:t>
            </a:r>
          </a:p>
        </p:txBody>
      </p:sp>
      <p:sp>
        <p:nvSpPr>
          <p:cNvPr id="522258" name="Freeform 18"/>
          <p:cNvSpPr>
            <a:spLocks/>
          </p:cNvSpPr>
          <p:nvPr/>
        </p:nvSpPr>
        <p:spPr bwMode="auto">
          <a:xfrm>
            <a:off x="5308600" y="3421063"/>
            <a:ext cx="3716338" cy="312737"/>
          </a:xfrm>
          <a:custGeom>
            <a:avLst/>
            <a:gdLst/>
            <a:ahLst/>
            <a:cxnLst>
              <a:cxn ang="0">
                <a:pos x="37" y="0"/>
              </a:cxn>
              <a:cxn ang="0">
                <a:pos x="2293" y="0"/>
              </a:cxn>
              <a:cxn ang="0">
                <a:pos x="2293" y="197"/>
              </a:cxn>
              <a:cxn ang="0">
                <a:pos x="37" y="197"/>
              </a:cxn>
              <a:cxn ang="0">
                <a:pos x="37" y="0"/>
              </a:cxn>
            </a:cxnLst>
            <a:rect l="0" t="0" r="r" b="b"/>
            <a:pathLst>
              <a:path w="2341" h="197">
                <a:moveTo>
                  <a:pt x="37" y="0"/>
                </a:moveTo>
                <a:cubicBezTo>
                  <a:pt x="1165" y="0"/>
                  <a:pt x="2293" y="0"/>
                  <a:pt x="2293" y="0"/>
                </a:cubicBezTo>
                <a:cubicBezTo>
                  <a:pt x="2330" y="90"/>
                  <a:pt x="2341" y="117"/>
                  <a:pt x="2293" y="197"/>
                </a:cubicBezTo>
                <a:cubicBezTo>
                  <a:pt x="2293" y="197"/>
                  <a:pt x="1165" y="197"/>
                  <a:pt x="37" y="197"/>
                </a:cubicBezTo>
                <a:cubicBezTo>
                  <a:pt x="0" y="101"/>
                  <a:pt x="0" y="64"/>
                  <a:pt x="37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9" name="Freeform 19"/>
          <p:cNvSpPr>
            <a:spLocks/>
          </p:cNvSpPr>
          <p:nvPr/>
        </p:nvSpPr>
        <p:spPr bwMode="auto">
          <a:xfrm>
            <a:off x="5291138" y="2481263"/>
            <a:ext cx="3675062" cy="947737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260" name="Freeform 20"/>
          <p:cNvSpPr>
            <a:spLocks/>
          </p:cNvSpPr>
          <p:nvPr/>
        </p:nvSpPr>
        <p:spPr bwMode="auto">
          <a:xfrm>
            <a:off x="5291138" y="3886200"/>
            <a:ext cx="3852862" cy="1111250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1" name="Rectangle 21"/>
          <p:cNvSpPr>
            <a:spLocks noChangeArrowheads="1"/>
          </p:cNvSpPr>
          <p:nvPr/>
        </p:nvSpPr>
        <p:spPr bwMode="auto">
          <a:xfrm>
            <a:off x="5291138" y="3733800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2" name="Freeform 22"/>
          <p:cNvSpPr>
            <a:spLocks/>
          </p:cNvSpPr>
          <p:nvPr/>
        </p:nvSpPr>
        <p:spPr bwMode="auto">
          <a:xfrm>
            <a:off x="5824538" y="1600200"/>
            <a:ext cx="1643062" cy="2649538"/>
          </a:xfrm>
          <a:custGeom>
            <a:avLst/>
            <a:gdLst/>
            <a:ahLst/>
            <a:cxnLst>
              <a:cxn ang="0">
                <a:pos x="1035" y="1669"/>
              </a:cxn>
              <a:cxn ang="0">
                <a:pos x="543" y="1531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1035" h="1669">
                <a:moveTo>
                  <a:pt x="1035" y="1669"/>
                </a:moveTo>
                <a:lnTo>
                  <a:pt x="543" y="1531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3" name="Freeform 23"/>
          <p:cNvSpPr>
            <a:spLocks/>
          </p:cNvSpPr>
          <p:nvPr/>
        </p:nvSpPr>
        <p:spPr bwMode="auto">
          <a:xfrm>
            <a:off x="6738938" y="1600200"/>
            <a:ext cx="330200" cy="2743200"/>
          </a:xfrm>
          <a:custGeom>
            <a:avLst/>
            <a:gdLst/>
            <a:ahLst/>
            <a:cxnLst>
              <a:cxn ang="0">
                <a:pos x="208" y="1728"/>
              </a:cxn>
              <a:cxn ang="0">
                <a:pos x="135" y="1530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208" h="1728">
                <a:moveTo>
                  <a:pt x="208" y="1728"/>
                </a:moveTo>
                <a:lnTo>
                  <a:pt x="135" y="1530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4" name="Freeform 24"/>
          <p:cNvSpPr>
            <a:spLocks/>
          </p:cNvSpPr>
          <p:nvPr/>
        </p:nvSpPr>
        <p:spPr bwMode="auto">
          <a:xfrm>
            <a:off x="6434138" y="1600200"/>
            <a:ext cx="693737" cy="2725738"/>
          </a:xfrm>
          <a:custGeom>
            <a:avLst/>
            <a:gdLst/>
            <a:ahLst/>
            <a:cxnLst>
              <a:cxn ang="0">
                <a:pos x="437" y="1717"/>
              </a:cxn>
              <a:cxn ang="0">
                <a:pos x="271" y="1531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437" h="1717">
                <a:moveTo>
                  <a:pt x="437" y="1717"/>
                </a:moveTo>
                <a:lnTo>
                  <a:pt x="271" y="1531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5" name="Freeform 25"/>
          <p:cNvSpPr>
            <a:spLocks/>
          </p:cNvSpPr>
          <p:nvPr/>
        </p:nvSpPr>
        <p:spPr bwMode="auto">
          <a:xfrm>
            <a:off x="6129338" y="1600200"/>
            <a:ext cx="1125537" cy="2725738"/>
          </a:xfrm>
          <a:custGeom>
            <a:avLst/>
            <a:gdLst/>
            <a:ahLst/>
            <a:cxnLst>
              <a:cxn ang="0">
                <a:pos x="709" y="1717"/>
              </a:cxn>
              <a:cxn ang="0">
                <a:pos x="408" y="1532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709" h="1717">
                <a:moveTo>
                  <a:pt x="709" y="1717"/>
                </a:moveTo>
                <a:lnTo>
                  <a:pt x="408" y="1532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6" name="Line 26"/>
          <p:cNvSpPr>
            <a:spLocks noChangeShapeType="1"/>
          </p:cNvSpPr>
          <p:nvPr/>
        </p:nvSpPr>
        <p:spPr bwMode="auto">
          <a:xfrm flipV="1">
            <a:off x="7043738" y="1600200"/>
            <a:ext cx="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7" name="Freeform 27"/>
          <p:cNvSpPr>
            <a:spLocks/>
          </p:cNvSpPr>
          <p:nvPr/>
        </p:nvSpPr>
        <p:spPr bwMode="auto">
          <a:xfrm>
            <a:off x="6670675" y="1600200"/>
            <a:ext cx="1592263" cy="2633663"/>
          </a:xfrm>
          <a:custGeom>
            <a:avLst/>
            <a:gdLst/>
            <a:ahLst/>
            <a:cxnLst>
              <a:cxn ang="0">
                <a:pos x="0" y="1659"/>
              </a:cxn>
              <a:cxn ang="0">
                <a:pos x="456" y="1534"/>
              </a:cxn>
              <a:cxn ang="0">
                <a:pos x="1003" y="1056"/>
              </a:cxn>
              <a:cxn ang="0">
                <a:pos x="1003" y="0"/>
              </a:cxn>
            </a:cxnLst>
            <a:rect l="0" t="0" r="r" b="b"/>
            <a:pathLst>
              <a:path w="1003" h="1659">
                <a:moveTo>
                  <a:pt x="0" y="1659"/>
                </a:moveTo>
                <a:lnTo>
                  <a:pt x="456" y="1534"/>
                </a:lnTo>
                <a:lnTo>
                  <a:pt x="1003" y="1056"/>
                </a:lnTo>
                <a:lnTo>
                  <a:pt x="100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8" name="Freeform 28"/>
          <p:cNvSpPr>
            <a:spLocks/>
          </p:cNvSpPr>
          <p:nvPr/>
        </p:nvSpPr>
        <p:spPr bwMode="auto">
          <a:xfrm>
            <a:off x="7018338" y="1600200"/>
            <a:ext cx="330200" cy="2760663"/>
          </a:xfrm>
          <a:custGeom>
            <a:avLst/>
            <a:gdLst/>
            <a:ahLst/>
            <a:cxnLst>
              <a:cxn ang="0">
                <a:pos x="0" y="1739"/>
              </a:cxn>
              <a:cxn ang="0">
                <a:pos x="72" y="1531"/>
              </a:cxn>
              <a:cxn ang="0">
                <a:pos x="208" y="1056"/>
              </a:cxn>
              <a:cxn ang="0">
                <a:pos x="208" y="0"/>
              </a:cxn>
            </a:cxnLst>
            <a:rect l="0" t="0" r="r" b="b"/>
            <a:pathLst>
              <a:path w="208" h="1739">
                <a:moveTo>
                  <a:pt x="0" y="1739"/>
                </a:moveTo>
                <a:lnTo>
                  <a:pt x="72" y="1531"/>
                </a:lnTo>
                <a:lnTo>
                  <a:pt x="208" y="1056"/>
                </a:lnTo>
                <a:lnTo>
                  <a:pt x="20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9" name="Freeform 29"/>
          <p:cNvSpPr>
            <a:spLocks/>
          </p:cNvSpPr>
          <p:nvPr/>
        </p:nvSpPr>
        <p:spPr bwMode="auto">
          <a:xfrm>
            <a:off x="6950075" y="1600200"/>
            <a:ext cx="703263" cy="2735263"/>
          </a:xfrm>
          <a:custGeom>
            <a:avLst/>
            <a:gdLst/>
            <a:ahLst/>
            <a:cxnLst>
              <a:cxn ang="0">
                <a:pos x="0" y="1723"/>
              </a:cxn>
              <a:cxn ang="0">
                <a:pos x="171" y="1531"/>
              </a:cxn>
              <a:cxn ang="0">
                <a:pos x="443" y="1056"/>
              </a:cxn>
              <a:cxn ang="0">
                <a:pos x="443" y="0"/>
              </a:cxn>
            </a:cxnLst>
            <a:rect l="0" t="0" r="r" b="b"/>
            <a:pathLst>
              <a:path w="443" h="1723">
                <a:moveTo>
                  <a:pt x="0" y="1723"/>
                </a:moveTo>
                <a:lnTo>
                  <a:pt x="171" y="1531"/>
                </a:lnTo>
                <a:lnTo>
                  <a:pt x="443" y="1056"/>
                </a:lnTo>
                <a:lnTo>
                  <a:pt x="44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0" name="Freeform 30"/>
          <p:cNvSpPr>
            <a:spLocks/>
          </p:cNvSpPr>
          <p:nvPr/>
        </p:nvSpPr>
        <p:spPr bwMode="auto">
          <a:xfrm>
            <a:off x="6865938" y="1600200"/>
            <a:ext cx="1092200" cy="2692400"/>
          </a:xfrm>
          <a:custGeom>
            <a:avLst/>
            <a:gdLst/>
            <a:ahLst/>
            <a:cxnLst>
              <a:cxn ang="0">
                <a:pos x="0" y="1696"/>
              </a:cxn>
              <a:cxn ang="0">
                <a:pos x="276" y="1535"/>
              </a:cxn>
              <a:cxn ang="0">
                <a:pos x="688" y="1056"/>
              </a:cxn>
              <a:cxn ang="0">
                <a:pos x="688" y="0"/>
              </a:cxn>
            </a:cxnLst>
            <a:rect l="0" t="0" r="r" b="b"/>
            <a:pathLst>
              <a:path w="688" h="1696">
                <a:moveTo>
                  <a:pt x="0" y="1696"/>
                </a:moveTo>
                <a:lnTo>
                  <a:pt x="276" y="1535"/>
                </a:lnTo>
                <a:lnTo>
                  <a:pt x="688" y="1056"/>
                </a:lnTo>
                <a:lnTo>
                  <a:pt x="68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1" name="Text Box 31"/>
          <p:cNvSpPr txBox="1">
            <a:spLocks noChangeArrowheads="1"/>
          </p:cNvSpPr>
          <p:nvPr/>
        </p:nvSpPr>
        <p:spPr bwMode="auto">
          <a:xfrm>
            <a:off x="3886200" y="2911475"/>
            <a:ext cx="10287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eaLnBrk="0" hangingPunct="0"/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522272" name="Text Box 32"/>
          <p:cNvSpPr txBox="1">
            <a:spLocks noChangeArrowheads="1"/>
          </p:cNvSpPr>
          <p:nvPr/>
        </p:nvSpPr>
        <p:spPr bwMode="auto">
          <a:xfrm>
            <a:off x="3868738" y="3430588"/>
            <a:ext cx="11080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Immersion</a:t>
            </a:r>
          </a:p>
          <a:p>
            <a:pPr marL="169863" indent="-169863" algn="ctr" eaLnBrk="0" hangingPunct="0">
              <a:lnSpc>
                <a:spcPct val="70000"/>
              </a:lnSpc>
            </a:pPr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fluid</a:t>
            </a:r>
          </a:p>
        </p:txBody>
      </p:sp>
      <p:sp>
        <p:nvSpPr>
          <p:cNvPr id="522273" name="Text Box 33"/>
          <p:cNvSpPr txBox="1">
            <a:spLocks noChangeArrowheads="1"/>
          </p:cNvSpPr>
          <p:nvPr/>
        </p:nvSpPr>
        <p:spPr bwMode="auto">
          <a:xfrm>
            <a:off x="592138" y="3549650"/>
            <a:ext cx="37623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endParaRPr lang="en-US" altLang="en-US" sz="20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522274" name="Text Box 34"/>
          <p:cNvSpPr txBox="1">
            <a:spLocks noChangeArrowheads="1"/>
          </p:cNvSpPr>
          <p:nvPr/>
        </p:nvSpPr>
        <p:spPr bwMode="auto">
          <a:xfrm>
            <a:off x="3990975" y="3962400"/>
            <a:ext cx="12271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Cover glass</a:t>
            </a:r>
          </a:p>
        </p:txBody>
      </p:sp>
      <p:sp>
        <p:nvSpPr>
          <p:cNvPr id="522275" name="Line 35"/>
          <p:cNvSpPr>
            <a:spLocks noChangeShapeType="1"/>
          </p:cNvSpPr>
          <p:nvPr/>
        </p:nvSpPr>
        <p:spPr bwMode="auto">
          <a:xfrm flipV="1">
            <a:off x="3200400" y="3657600"/>
            <a:ext cx="6858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6" name="Line 36"/>
          <p:cNvSpPr>
            <a:spLocks noChangeShapeType="1"/>
          </p:cNvSpPr>
          <p:nvPr/>
        </p:nvSpPr>
        <p:spPr bwMode="auto">
          <a:xfrm flipH="1" flipV="1">
            <a:off x="4953000" y="3581400"/>
            <a:ext cx="381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7" name="Line 37"/>
          <p:cNvSpPr>
            <a:spLocks noChangeShapeType="1"/>
          </p:cNvSpPr>
          <p:nvPr/>
        </p:nvSpPr>
        <p:spPr bwMode="auto">
          <a:xfrm flipV="1">
            <a:off x="3454400" y="3124200"/>
            <a:ext cx="3810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8" name="Line 38"/>
          <p:cNvSpPr>
            <a:spLocks noChangeShapeType="1"/>
          </p:cNvSpPr>
          <p:nvPr/>
        </p:nvSpPr>
        <p:spPr bwMode="auto">
          <a:xfrm flipH="1" flipV="1">
            <a:off x="5029200" y="3124200"/>
            <a:ext cx="3810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9" name="Line 39"/>
          <p:cNvSpPr>
            <a:spLocks noChangeShapeType="1"/>
          </p:cNvSpPr>
          <p:nvPr/>
        </p:nvSpPr>
        <p:spPr bwMode="auto">
          <a:xfrm flipH="1">
            <a:off x="5105400" y="3886200"/>
            <a:ext cx="228600" cy="15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0" name="Line 40"/>
          <p:cNvSpPr>
            <a:spLocks noChangeShapeType="1"/>
          </p:cNvSpPr>
          <p:nvPr/>
        </p:nvSpPr>
        <p:spPr bwMode="auto">
          <a:xfrm flipH="1">
            <a:off x="3810000" y="4191000"/>
            <a:ext cx="2286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1" name="Line 41"/>
          <p:cNvSpPr>
            <a:spLocks noChangeShapeType="1"/>
          </p:cNvSpPr>
          <p:nvPr/>
        </p:nvSpPr>
        <p:spPr bwMode="auto">
          <a:xfrm flipV="1">
            <a:off x="3581400" y="4800600"/>
            <a:ext cx="6096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2" name="Line 42"/>
          <p:cNvSpPr>
            <a:spLocks noChangeShapeType="1"/>
          </p:cNvSpPr>
          <p:nvPr/>
        </p:nvSpPr>
        <p:spPr bwMode="auto">
          <a:xfrm flipV="1">
            <a:off x="4953000" y="4724400"/>
            <a:ext cx="6096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3" name="Text Box 43"/>
          <p:cNvSpPr txBox="1">
            <a:spLocks noChangeArrowheads="1"/>
          </p:cNvSpPr>
          <p:nvPr/>
        </p:nvSpPr>
        <p:spPr bwMode="auto">
          <a:xfrm>
            <a:off x="593725" y="4572000"/>
            <a:ext cx="4079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endParaRPr lang="en-US" altLang="en-US" sz="20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522284" name="Text Box 44"/>
          <p:cNvSpPr txBox="1">
            <a:spLocks noChangeArrowheads="1"/>
          </p:cNvSpPr>
          <p:nvPr/>
        </p:nvSpPr>
        <p:spPr bwMode="auto">
          <a:xfrm>
            <a:off x="4159250" y="4611688"/>
            <a:ext cx="83661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Sample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515100" y="3733800"/>
            <a:ext cx="2400300" cy="2687638"/>
            <a:chOff x="4104" y="2352"/>
            <a:chExt cx="1512" cy="1693"/>
          </a:xfrm>
        </p:grpSpPr>
        <p:sp>
          <p:nvSpPr>
            <p:cNvPr id="522286" name="Oval 46"/>
            <p:cNvSpPr>
              <a:spLocks noChangeArrowheads="1"/>
            </p:cNvSpPr>
            <p:nvPr/>
          </p:nvSpPr>
          <p:spPr bwMode="auto">
            <a:xfrm>
              <a:off x="4176" y="2352"/>
              <a:ext cx="576" cy="5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87" name="AutoShape 47"/>
            <p:cNvSpPr>
              <a:spLocks noChangeArrowheads="1"/>
            </p:cNvSpPr>
            <p:nvPr/>
          </p:nvSpPr>
          <p:spPr bwMode="auto">
            <a:xfrm>
              <a:off x="4104" y="3577"/>
              <a:ext cx="1512" cy="46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169863" indent="-169863" algn="ctr" eaLnBrk="0" hangingPunct="0"/>
              <a:r>
                <a:rPr lang="en-US" altLang="en-US" sz="1800" b="0">
                  <a:solidFill>
                    <a:srgbClr val="FF0000"/>
                  </a:solidFill>
                  <a:latin typeface="Chalkboard" charset="0"/>
                </a:rPr>
                <a:t>Spherical aberration</a:t>
              </a:r>
            </a:p>
            <a:p>
              <a:pPr marL="169863" indent="-169863" algn="ctr" eaLnBrk="0" hangingPunct="0"/>
              <a:r>
                <a:rPr lang="en-US" altLang="en-US" sz="1800" b="0">
                  <a:solidFill>
                    <a:srgbClr val="FF0000"/>
                  </a:solidFill>
                  <a:latin typeface="Chalkboard" charset="0"/>
                </a:rPr>
                <a:t>unless n</a:t>
              </a:r>
              <a:r>
                <a:rPr lang="en-US" altLang="en-US" sz="1800" b="0" baseline="-25000">
                  <a:solidFill>
                    <a:srgbClr val="FF0000"/>
                  </a:solidFill>
                  <a:latin typeface="Chalkboard" charset="0"/>
                </a:rPr>
                <a:t>2</a:t>
              </a:r>
              <a:r>
                <a:rPr lang="en-US" altLang="en-US" sz="1800" b="0">
                  <a:solidFill>
                    <a:srgbClr val="FF0000"/>
                  </a:solidFill>
                  <a:latin typeface="Chalkboard" charset="0"/>
                </a:rPr>
                <a:t> = n</a:t>
              </a:r>
              <a:r>
                <a:rPr lang="en-US" altLang="en-US" sz="1800" b="0" baseline="-25000">
                  <a:solidFill>
                    <a:srgbClr val="FF0000"/>
                  </a:solidFill>
                  <a:latin typeface="Chalkboard" charset="0"/>
                </a:rPr>
                <a:t>1</a:t>
              </a:r>
              <a:endParaRPr lang="en-US" altLang="en-US" sz="1800" b="0">
                <a:solidFill>
                  <a:srgbClr val="FF0000"/>
                </a:solidFill>
                <a:latin typeface="Chalkboard" charset="0"/>
              </a:endParaRPr>
            </a:p>
          </p:txBody>
        </p:sp>
        <p:sp>
          <p:nvSpPr>
            <p:cNvPr id="522288" name="Line 48"/>
            <p:cNvSpPr>
              <a:spLocks noChangeShapeType="1"/>
            </p:cNvSpPr>
            <p:nvPr/>
          </p:nvSpPr>
          <p:spPr bwMode="auto">
            <a:xfrm>
              <a:off x="4560" y="2905"/>
              <a:ext cx="14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289" name="Text Box 49"/>
          <p:cNvSpPr txBox="1">
            <a:spLocks noChangeArrowheads="1"/>
          </p:cNvSpPr>
          <p:nvPr/>
        </p:nvSpPr>
        <p:spPr bwMode="auto">
          <a:xfrm>
            <a:off x="4819650" y="5405438"/>
            <a:ext cx="13684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>
              <a:lnSpc>
                <a:spcPct val="60000"/>
              </a:lnSpc>
            </a:pPr>
            <a:r>
              <a:rPr lang="en-US" altLang="en-US" sz="1800" b="0">
                <a:latin typeface="Chalkboard" charset="0"/>
              </a:rPr>
              <a:t>Focus</a:t>
            </a:r>
          </a:p>
          <a:p>
            <a:pPr marL="169863" indent="-169863" algn="ctr" eaLnBrk="0" hangingPunct="0">
              <a:lnSpc>
                <a:spcPct val="60000"/>
              </a:lnSpc>
            </a:pPr>
            <a:r>
              <a:rPr lang="en-US" altLang="en-US" sz="1800" b="0">
                <a:latin typeface="Chalkboard" charset="0"/>
              </a:rPr>
              <a:t>into sample</a:t>
            </a:r>
          </a:p>
        </p:txBody>
      </p:sp>
      <p:sp>
        <p:nvSpPr>
          <p:cNvPr id="522290" name="Text Box 50"/>
          <p:cNvSpPr txBox="1">
            <a:spLocks noChangeArrowheads="1"/>
          </p:cNvSpPr>
          <p:nvPr/>
        </p:nvSpPr>
        <p:spPr bwMode="auto">
          <a:xfrm>
            <a:off x="941388" y="5378450"/>
            <a:ext cx="2149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1800" b="0">
                <a:latin typeface="Chalkboard" charset="0"/>
              </a:rPr>
              <a:t>Focus at cover slip</a:t>
            </a:r>
          </a:p>
        </p:txBody>
      </p:sp>
      <p:sp>
        <p:nvSpPr>
          <p:cNvPr id="522291" name="Line 51"/>
          <p:cNvSpPr>
            <a:spLocks noChangeShapeType="1"/>
          </p:cNvSpPr>
          <p:nvPr/>
        </p:nvSpPr>
        <p:spPr bwMode="auto">
          <a:xfrm flipV="1">
            <a:off x="5486400" y="4997450"/>
            <a:ext cx="0" cy="336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2" name="Line 52"/>
          <p:cNvSpPr>
            <a:spLocks noChangeShapeType="1"/>
          </p:cNvSpPr>
          <p:nvPr/>
        </p:nvSpPr>
        <p:spPr bwMode="auto">
          <a:xfrm>
            <a:off x="3810000" y="5341938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Images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Color images are made up of three gray scale images, one for each of red, green, and blue</a:t>
            </a:r>
          </a:p>
          <a:p>
            <a:r>
              <a:rPr lang="en-US"/>
              <a:t>Can be 8 or 16 bits per channel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 dirty="0"/>
              <a:t>Most portable: TIFF</a:t>
            </a:r>
          </a:p>
          <a:p>
            <a:pPr lvl="1"/>
            <a:r>
              <a:rPr lang="en-US" dirty="0"/>
              <a:t>8 or 16-bit, lossless, supports grayscale or </a:t>
            </a:r>
            <a:r>
              <a:rPr lang="en-US" dirty="0" smtClean="0"/>
              <a:t>RGB</a:t>
            </a:r>
          </a:p>
          <a:p>
            <a:r>
              <a:rPr lang="en-US" dirty="0" smtClean="0"/>
              <a:t>Most metadata: Manufacturer format (nd2, ids, etc.)</a:t>
            </a:r>
          </a:p>
          <a:p>
            <a:pPr lvl="1"/>
            <a:r>
              <a:rPr lang="en-US" dirty="0" smtClean="0"/>
              <a:t>Lossless, supports full </a:t>
            </a:r>
            <a:r>
              <a:rPr lang="en-US" dirty="0" err="1" smtClean="0"/>
              <a:t>bitdepth</a:t>
            </a:r>
            <a:endParaRPr lang="en-US" dirty="0" smtClean="0"/>
          </a:p>
          <a:p>
            <a:pPr lvl="1"/>
            <a:r>
              <a:rPr lang="en-US" dirty="0" smtClean="0"/>
              <a:t>Custom formats often support multidimensional </a:t>
            </a:r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Not </a:t>
            </a:r>
            <a:r>
              <a:rPr lang="en-US" dirty="0" smtClean="0"/>
              <a:t>so </a:t>
            </a:r>
            <a:r>
              <a:rPr lang="en-US" dirty="0" smtClean="0"/>
              <a:t>portable</a:t>
            </a:r>
            <a:endParaRPr lang="en-US" dirty="0"/>
          </a:p>
          <a:p>
            <a:r>
              <a:rPr lang="en-US" dirty="0"/>
              <a:t>OK: </a:t>
            </a:r>
            <a:r>
              <a:rPr lang="en-US" dirty="0" smtClean="0"/>
              <a:t>JPEG2000</a:t>
            </a:r>
          </a:p>
          <a:p>
            <a:pPr lvl="1"/>
            <a:r>
              <a:rPr lang="en-US" dirty="0" smtClean="0"/>
              <a:t>Not so common</a:t>
            </a:r>
            <a:endParaRPr lang="en-US" dirty="0"/>
          </a:p>
          <a:p>
            <a:r>
              <a:rPr lang="en-US" dirty="0" smtClean="0"/>
              <a:t>Bad</a:t>
            </a:r>
            <a:r>
              <a:rPr lang="en-US" dirty="0"/>
              <a:t>: </a:t>
            </a:r>
            <a:r>
              <a:rPr lang="en-US" dirty="0" smtClean="0"/>
              <a:t>JPEG, </a:t>
            </a:r>
            <a:r>
              <a:rPr lang="en-US" dirty="0"/>
              <a:t>GIF, BMP, etc.</a:t>
            </a:r>
          </a:p>
          <a:p>
            <a:pPr lvl="1"/>
            <a:r>
              <a:rPr lang="en-US" dirty="0" err="1"/>
              <a:t>Lossy</a:t>
            </a:r>
            <a:r>
              <a:rPr lang="en-US" dirty="0"/>
              <a:t> and / or 8-bit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Intensity scaling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r>
              <a:rPr lang="en-US"/>
              <a:t>Computer screens are 8-bit</a:t>
            </a:r>
          </a:p>
          <a:p>
            <a:r>
              <a:rPr lang="en-US"/>
              <a:t>Publishers also want 8-bit files</a:t>
            </a:r>
          </a:p>
          <a:p>
            <a:pPr lvl="4"/>
            <a:endParaRPr 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2660650" y="2819400"/>
            <a:ext cx="3886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492375" y="49895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165850" y="4989513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4095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2381250" y="48006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2127250" y="2667000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255</a:t>
            </a: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 flipV="1">
            <a:off x="2660650" y="2819400"/>
            <a:ext cx="3886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3727450" y="5257800"/>
            <a:ext cx="188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Original Intensity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1066800" y="3733800"/>
            <a:ext cx="159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Final Intensity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1901825" y="5791200"/>
            <a:ext cx="53371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You lose information in this process – </a:t>
            </a:r>
          </a:p>
          <a:p>
            <a:r>
              <a:rPr lang="en-US" sz="2400"/>
              <a:t>values 4080-4095 all end up as 255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Intensity scaling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2663825" y="2300288"/>
            <a:ext cx="3886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2495550" y="4470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169025" y="44704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4095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2384425" y="42814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130425" y="2147888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255</a:t>
            </a: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V="1">
            <a:off x="3048000" y="2300288"/>
            <a:ext cx="2743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3730625" y="4738688"/>
            <a:ext cx="188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Original Intensity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1069975" y="3214688"/>
            <a:ext cx="159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Final Intensity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 flipV="1">
            <a:off x="3048000" y="4648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5791200" y="1600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13328" name="AutoShape 16"/>
          <p:cNvCxnSpPr>
            <a:cxnSpLocks noChangeShapeType="1"/>
            <a:stCxn id="13321" idx="0"/>
            <a:endCxn id="13321" idx="0"/>
          </p:cNvCxnSpPr>
          <p:nvPr/>
        </p:nvCxnSpPr>
        <p:spPr bwMode="auto">
          <a:xfrm>
            <a:off x="3048000" y="4510088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4572000" y="3429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30" name="Freeform 18"/>
          <p:cNvSpPr>
            <a:spLocks/>
          </p:cNvSpPr>
          <p:nvPr/>
        </p:nvSpPr>
        <p:spPr bwMode="auto">
          <a:xfrm rot="2928841">
            <a:off x="3841750" y="3473450"/>
            <a:ext cx="636588" cy="242888"/>
          </a:xfrm>
          <a:custGeom>
            <a:avLst/>
            <a:gdLst/>
            <a:ahLst/>
            <a:cxnLst>
              <a:cxn ang="0">
                <a:pos x="0" y="248"/>
              </a:cxn>
              <a:cxn ang="0">
                <a:pos x="336" y="8"/>
              </a:cxn>
              <a:cxn ang="0">
                <a:pos x="672" y="200"/>
              </a:cxn>
            </a:cxnLst>
            <a:rect l="0" t="0" r="r" b="b"/>
            <a:pathLst>
              <a:path w="672" h="248">
                <a:moveTo>
                  <a:pt x="0" y="248"/>
                </a:moveTo>
                <a:cubicBezTo>
                  <a:pt x="112" y="132"/>
                  <a:pt x="224" y="16"/>
                  <a:pt x="336" y="8"/>
                </a:cubicBezTo>
                <a:cubicBezTo>
                  <a:pt x="448" y="0"/>
                  <a:pt x="632" y="144"/>
                  <a:pt x="672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2743200" y="5105400"/>
            <a:ext cx="552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Min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5486400" y="1295400"/>
            <a:ext cx="61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Max</a:t>
            </a: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4876800" y="35052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Brightness</a:t>
            </a:r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3200400" y="3048000"/>
            <a:ext cx="104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Contrast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scaling</a:t>
            </a: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41325" y="5218113"/>
            <a:ext cx="2190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Scaled to min / max</a:t>
            </a:r>
          </a:p>
          <a:p>
            <a:r>
              <a:rPr lang="en-US"/>
              <a:t>(874 / 25438)</a:t>
            </a: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3429000" y="5181600"/>
            <a:ext cx="1543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(874 / 19200)</a:t>
            </a:r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6324600" y="5181600"/>
            <a:ext cx="1670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(6400 / 18432)</a:t>
            </a: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381000" y="6248400"/>
            <a:ext cx="838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457200" y="6248400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Drosophila S2 cell with mCherry-tubulin (Nico Stuurman)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/>
          <a:lstStyle/>
          <a:p>
            <a:r>
              <a:rPr lang="en-US"/>
              <a:t>Gamma correction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92200"/>
            <a:ext cx="650875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Line 5"/>
          <p:cNvSpPr>
            <a:spLocks noChangeShapeType="1"/>
          </p:cNvSpPr>
          <p:nvPr/>
        </p:nvSpPr>
        <p:spPr bwMode="auto">
          <a:xfrm>
            <a:off x="3581400" y="4191000"/>
            <a:ext cx="1600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105400" y="4572000"/>
            <a:ext cx="538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g</a:t>
            </a:r>
            <a:r>
              <a:rPr lang="en-US"/>
              <a:t>=1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5029200" y="3581400"/>
            <a:ext cx="728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g</a:t>
            </a:r>
            <a:r>
              <a:rPr lang="en-US"/>
              <a:t>=2.2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3106738" y="2667000"/>
            <a:ext cx="8556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g</a:t>
            </a:r>
            <a:r>
              <a:rPr lang="en-US"/>
              <a:t>=0.45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914400" y="60960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Other contrast stretching transforms….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3657600" y="5638800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Input Intensity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 rot="16200000">
            <a:off x="357982" y="3299618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Output Intensity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gamma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441325" y="5218113"/>
            <a:ext cx="2190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Scaled to min / max</a:t>
            </a:r>
          </a:p>
          <a:p>
            <a:r>
              <a:rPr lang="en-US"/>
              <a:t>(874 / 25438), </a:t>
            </a:r>
            <a:r>
              <a:rPr lang="en-US">
                <a:latin typeface="Symbol" pitchFamily="18" charset="2"/>
              </a:rPr>
              <a:t>g </a:t>
            </a:r>
            <a:r>
              <a:rPr lang="en-US"/>
              <a:t>= 1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8513" y="1704975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3352800" y="5257800"/>
            <a:ext cx="24622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Scaled to min / max</a:t>
            </a:r>
          </a:p>
          <a:p>
            <a:r>
              <a:rPr lang="en-US"/>
              <a:t>(874 / 25438), </a:t>
            </a:r>
            <a:r>
              <a:rPr lang="en-US">
                <a:latin typeface="Symbol" pitchFamily="18" charset="2"/>
              </a:rPr>
              <a:t>g </a:t>
            </a:r>
            <a:r>
              <a:rPr lang="en-US"/>
              <a:t>= 2.16</a:t>
            </a:r>
          </a:p>
        </p:txBody>
      </p: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6096000" y="5257800"/>
            <a:ext cx="24622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Scaled to min / max</a:t>
            </a:r>
          </a:p>
          <a:p>
            <a:r>
              <a:rPr lang="en-US"/>
              <a:t>(874 / 25438), </a:t>
            </a:r>
            <a:r>
              <a:rPr lang="en-US">
                <a:latin typeface="Symbol" pitchFamily="18" charset="2"/>
              </a:rPr>
              <a:t>g </a:t>
            </a:r>
            <a:r>
              <a:rPr lang="en-US"/>
              <a:t>= 0.45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acceptable image manipulations?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JCB has the best guidelines</a:t>
            </a:r>
          </a:p>
          <a:p>
            <a:pPr lvl="1"/>
            <a:r>
              <a:rPr lang="en-US" sz="2000">
                <a:hlinkClick r:id="rId3"/>
              </a:rPr>
              <a:t>http://jcb.rupress.org/misc/ifora.shtml#image_aquisition</a:t>
            </a:r>
            <a:endParaRPr lang="en-US" sz="2000"/>
          </a:p>
          <a:p>
            <a:pPr lvl="1"/>
            <a:r>
              <a:rPr lang="en-US" sz="2000">
                <a:hlinkClick r:id="rId4"/>
              </a:rPr>
              <a:t>http://jcb.rupress.org/cgi/content/full/166/1/1</a:t>
            </a:r>
            <a:endParaRPr lang="en-US" sz="2000"/>
          </a:p>
          <a:p>
            <a:r>
              <a:rPr lang="en-US"/>
              <a:t>Brightness and contrast adjustments ok, so long as done over whole image and don’t obscure or eliminate background</a:t>
            </a:r>
          </a:p>
          <a:p>
            <a:r>
              <a:rPr lang="en-US"/>
              <a:t>Nonlinear adjustments (like gamma) must be disclosed</a:t>
            </a:r>
          </a:p>
          <a:p>
            <a:r>
              <a:rPr lang="en-US"/>
              <a:t>No cutting and pasting of regions within an image (e.g. individual cells)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Slides: http://nic.ucsf.edu/edu.html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Freeform 2"/>
          <p:cNvSpPr>
            <a:spLocks/>
          </p:cNvSpPr>
          <p:nvPr/>
        </p:nvSpPr>
        <p:spPr bwMode="auto">
          <a:xfrm>
            <a:off x="415925" y="2371725"/>
            <a:ext cx="3335338" cy="617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36" y="0"/>
              </a:cxn>
              <a:cxn ang="0">
                <a:pos x="2736" y="240"/>
              </a:cxn>
              <a:cxn ang="0">
                <a:pos x="0" y="240"/>
              </a:cxn>
              <a:cxn ang="0">
                <a:pos x="0" y="0"/>
              </a:cxn>
            </a:cxnLst>
            <a:rect l="0" t="0" r="r" b="b"/>
            <a:pathLst>
              <a:path w="2736" h="240">
                <a:moveTo>
                  <a:pt x="0" y="0"/>
                </a:moveTo>
                <a:cubicBezTo>
                  <a:pt x="1368" y="0"/>
                  <a:pt x="2736" y="0"/>
                  <a:pt x="2736" y="0"/>
                </a:cubicBezTo>
                <a:cubicBezTo>
                  <a:pt x="2656" y="117"/>
                  <a:pt x="2709" y="165"/>
                  <a:pt x="2736" y="240"/>
                </a:cubicBezTo>
                <a:cubicBezTo>
                  <a:pt x="2736" y="240"/>
                  <a:pt x="1368" y="240"/>
                  <a:pt x="0" y="240"/>
                </a:cubicBezTo>
                <a:cubicBezTo>
                  <a:pt x="43" y="133"/>
                  <a:pt x="37" y="69"/>
                  <a:pt x="0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1" name="Freeform 3"/>
          <p:cNvSpPr>
            <a:spLocks/>
          </p:cNvSpPr>
          <p:nvPr/>
        </p:nvSpPr>
        <p:spPr bwMode="auto">
          <a:xfrm>
            <a:off x="271463" y="1431925"/>
            <a:ext cx="3675062" cy="947738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4292" name="Freeform 4"/>
          <p:cNvSpPr>
            <a:spLocks/>
          </p:cNvSpPr>
          <p:nvPr/>
        </p:nvSpPr>
        <p:spPr bwMode="auto">
          <a:xfrm>
            <a:off x="279400" y="3089275"/>
            <a:ext cx="3852863" cy="2244725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3" name="Rectangle 5"/>
          <p:cNvSpPr>
            <a:spLocks noChangeArrowheads="1"/>
          </p:cNvSpPr>
          <p:nvPr/>
        </p:nvSpPr>
        <p:spPr bwMode="auto">
          <a:xfrm>
            <a:off x="271463" y="2989263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4" name="Text Box 6"/>
          <p:cNvSpPr txBox="1">
            <a:spLocks noChangeArrowheads="1"/>
          </p:cNvSpPr>
          <p:nvPr/>
        </p:nvSpPr>
        <p:spPr bwMode="auto">
          <a:xfrm>
            <a:off x="2620963" y="152400"/>
            <a:ext cx="39481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800" b="0">
                <a:solidFill>
                  <a:schemeClr val="tx2"/>
                </a:solidFill>
                <a:latin typeface="Chalkboard" charset="0"/>
              </a:rPr>
              <a:t>Index Mismatch</a:t>
            </a:r>
          </a:p>
          <a:p>
            <a:pPr algn="ctr" eaLnBrk="0" hangingPunct="0"/>
            <a:r>
              <a:rPr lang="en-US" altLang="en-US" sz="2800" b="0">
                <a:solidFill>
                  <a:schemeClr val="tx2"/>
                </a:solidFill>
                <a:latin typeface="Chalkboard" charset="0"/>
              </a:rPr>
              <a:t>&amp; Spherical Aberration</a:t>
            </a:r>
          </a:p>
        </p:txBody>
      </p:sp>
      <p:sp>
        <p:nvSpPr>
          <p:cNvPr id="524295" name="Text Box 7"/>
          <p:cNvSpPr txBox="1">
            <a:spLocks noChangeArrowheads="1"/>
          </p:cNvSpPr>
          <p:nvPr/>
        </p:nvSpPr>
        <p:spPr bwMode="auto">
          <a:xfrm>
            <a:off x="606425" y="2474913"/>
            <a:ext cx="15779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=1.515 (oil)</a:t>
            </a:r>
          </a:p>
        </p:txBody>
      </p:sp>
      <p:sp>
        <p:nvSpPr>
          <p:cNvPr id="524296" name="Text Box 8"/>
          <p:cNvSpPr txBox="1">
            <a:spLocks noChangeArrowheads="1"/>
          </p:cNvSpPr>
          <p:nvPr/>
        </p:nvSpPr>
        <p:spPr bwMode="auto">
          <a:xfrm>
            <a:off x="331788" y="4157663"/>
            <a:ext cx="166846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=1.44</a:t>
            </a:r>
          </a:p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(Vectashield)</a:t>
            </a:r>
          </a:p>
        </p:txBody>
      </p:sp>
      <p:sp>
        <p:nvSpPr>
          <p:cNvPr id="524297" name="Oval 9"/>
          <p:cNvSpPr>
            <a:spLocks noChangeArrowheads="1"/>
          </p:cNvSpPr>
          <p:nvPr/>
        </p:nvSpPr>
        <p:spPr bwMode="auto">
          <a:xfrm>
            <a:off x="2090738" y="3302000"/>
            <a:ext cx="50800" cy="50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8" name="Oval 10"/>
          <p:cNvSpPr>
            <a:spLocks noChangeArrowheads="1"/>
          </p:cNvSpPr>
          <p:nvPr/>
        </p:nvSpPr>
        <p:spPr bwMode="auto">
          <a:xfrm>
            <a:off x="2090738" y="4106863"/>
            <a:ext cx="50800" cy="50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9" name="Oval 11"/>
          <p:cNvSpPr>
            <a:spLocks noChangeArrowheads="1"/>
          </p:cNvSpPr>
          <p:nvPr/>
        </p:nvSpPr>
        <p:spPr bwMode="auto">
          <a:xfrm>
            <a:off x="2090738" y="4911725"/>
            <a:ext cx="50800" cy="50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300" name="Text Box 12"/>
          <p:cNvSpPr txBox="1">
            <a:spLocks noChangeArrowheads="1"/>
          </p:cNvSpPr>
          <p:nvPr/>
        </p:nvSpPr>
        <p:spPr bwMode="auto">
          <a:xfrm>
            <a:off x="7319963" y="1973263"/>
            <a:ext cx="104933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z=0 µm</a:t>
            </a:r>
          </a:p>
        </p:txBody>
      </p:sp>
      <p:sp>
        <p:nvSpPr>
          <p:cNvPr id="524301" name="Text Box 13"/>
          <p:cNvSpPr txBox="1">
            <a:spLocks noChangeArrowheads="1"/>
          </p:cNvSpPr>
          <p:nvPr/>
        </p:nvSpPr>
        <p:spPr bwMode="auto">
          <a:xfrm>
            <a:off x="7319963" y="3806825"/>
            <a:ext cx="11938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z=25 µm</a:t>
            </a:r>
          </a:p>
        </p:txBody>
      </p:sp>
      <p:sp>
        <p:nvSpPr>
          <p:cNvPr id="524302" name="Text Box 14"/>
          <p:cNvSpPr txBox="1">
            <a:spLocks noChangeArrowheads="1"/>
          </p:cNvSpPr>
          <p:nvPr/>
        </p:nvSpPr>
        <p:spPr bwMode="auto">
          <a:xfrm>
            <a:off x="7319963" y="5565775"/>
            <a:ext cx="11938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z=50 µm</a:t>
            </a:r>
          </a:p>
        </p:txBody>
      </p:sp>
      <p:sp>
        <p:nvSpPr>
          <p:cNvPr id="524303" name="Freeform 15"/>
          <p:cNvSpPr>
            <a:spLocks/>
          </p:cNvSpPr>
          <p:nvPr/>
        </p:nvSpPr>
        <p:spPr bwMode="auto">
          <a:xfrm>
            <a:off x="2184400" y="2852738"/>
            <a:ext cx="3319463" cy="746125"/>
          </a:xfrm>
          <a:custGeom>
            <a:avLst/>
            <a:gdLst/>
            <a:ahLst/>
            <a:cxnLst>
              <a:cxn ang="0">
                <a:pos x="0" y="299"/>
              </a:cxn>
              <a:cxn ang="0">
                <a:pos x="2091" y="0"/>
              </a:cxn>
            </a:cxnLst>
            <a:rect l="0" t="0" r="r" b="b"/>
            <a:pathLst>
              <a:path w="2091" h="470">
                <a:moveTo>
                  <a:pt x="0" y="299"/>
                </a:moveTo>
                <a:cubicBezTo>
                  <a:pt x="1072" y="470"/>
                  <a:pt x="1456" y="262"/>
                  <a:pt x="2091" y="0"/>
                </a:cubicBezTo>
              </a:path>
            </a:pathLst>
          </a:custGeom>
          <a:noFill/>
          <a:ln w="9525">
            <a:solidFill>
              <a:srgbClr val="FF8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304" name="Freeform 16"/>
          <p:cNvSpPr>
            <a:spLocks/>
          </p:cNvSpPr>
          <p:nvPr/>
        </p:nvSpPr>
        <p:spPr bwMode="auto">
          <a:xfrm>
            <a:off x="2201863" y="4030663"/>
            <a:ext cx="3284537" cy="177800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2069" y="0"/>
              </a:cxn>
            </a:cxnLst>
            <a:rect l="0" t="0" r="r" b="b"/>
            <a:pathLst>
              <a:path w="2069" h="112">
                <a:moveTo>
                  <a:pt x="0" y="69"/>
                </a:moveTo>
                <a:cubicBezTo>
                  <a:pt x="954" y="48"/>
                  <a:pt x="1381" y="112"/>
                  <a:pt x="2069" y="0"/>
                </a:cubicBezTo>
              </a:path>
            </a:pathLst>
          </a:custGeom>
          <a:noFill/>
          <a:ln w="9525">
            <a:solidFill>
              <a:srgbClr val="FF8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305" name="Freeform 17"/>
          <p:cNvSpPr>
            <a:spLocks/>
          </p:cNvSpPr>
          <p:nvPr/>
        </p:nvSpPr>
        <p:spPr bwMode="auto">
          <a:xfrm>
            <a:off x="2219325" y="4876800"/>
            <a:ext cx="3267075" cy="322263"/>
          </a:xfrm>
          <a:custGeom>
            <a:avLst/>
            <a:gdLst/>
            <a:ahLst/>
            <a:cxnLst>
              <a:cxn ang="0">
                <a:pos x="0" y="48"/>
              </a:cxn>
              <a:cxn ang="0">
                <a:pos x="2058" y="203"/>
              </a:cxn>
            </a:cxnLst>
            <a:rect l="0" t="0" r="r" b="b"/>
            <a:pathLst>
              <a:path w="2058" h="203">
                <a:moveTo>
                  <a:pt x="0" y="48"/>
                </a:moveTo>
                <a:cubicBezTo>
                  <a:pt x="1162" y="128"/>
                  <a:pt x="1370" y="0"/>
                  <a:pt x="2058" y="203"/>
                </a:cubicBezTo>
              </a:path>
            </a:pathLst>
          </a:custGeom>
          <a:noFill/>
          <a:ln w="9525">
            <a:solidFill>
              <a:srgbClr val="FF8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24306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7363" y="4884738"/>
            <a:ext cx="1785937" cy="1785937"/>
          </a:xfrm>
          <a:prstGeom prst="rect">
            <a:avLst/>
          </a:prstGeom>
          <a:noFill/>
        </p:spPr>
      </p:pic>
      <p:pic>
        <p:nvPicPr>
          <p:cNvPr id="524307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7363" y="3101975"/>
            <a:ext cx="1785937" cy="1785938"/>
          </a:xfrm>
          <a:prstGeom prst="rect">
            <a:avLst/>
          </a:prstGeom>
          <a:noFill/>
        </p:spPr>
      </p:pic>
      <p:pic>
        <p:nvPicPr>
          <p:cNvPr id="524308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8950" y="1320800"/>
            <a:ext cx="1785938" cy="1785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What can you do about spherical aberration?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9530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Use 0.17 mm </a:t>
            </a:r>
            <a:r>
              <a:rPr lang="en-US" dirty="0" err="1"/>
              <a:t>coverslips</a:t>
            </a:r>
            <a:r>
              <a:rPr lang="en-US" dirty="0"/>
              <a:t> (~ #1.5)</a:t>
            </a:r>
          </a:p>
          <a:p>
            <a:pPr>
              <a:spcBef>
                <a:spcPct val="50000"/>
              </a:spcBef>
            </a:pPr>
            <a:r>
              <a:rPr lang="en-US" dirty="0"/>
              <a:t>Work close to the </a:t>
            </a:r>
            <a:r>
              <a:rPr lang="en-US" dirty="0" err="1"/>
              <a:t>coverslip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Match lenses to the refractive index of your samples, and vice versa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For aqueous samples, use water immersion / water dipping lenses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For fixed samples and oil immersion lenses, mount your sample in a medium with n = 1.515</a:t>
            </a:r>
          </a:p>
          <a:p>
            <a:pPr>
              <a:spcBef>
                <a:spcPct val="50000"/>
              </a:spcBef>
            </a:pPr>
            <a:r>
              <a:rPr lang="en-US" dirty="0"/>
              <a:t>Adjust objective correction collar when available</a:t>
            </a:r>
          </a:p>
          <a:p>
            <a:pPr>
              <a:spcBef>
                <a:spcPct val="50000"/>
              </a:spcBef>
            </a:pPr>
            <a:r>
              <a:rPr lang="en-US" dirty="0"/>
              <a:t>Use lower NA lenses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Clearing media dissolve lipids to make samples more transparent</a:t>
            </a:r>
          </a:p>
          <a:p>
            <a:r>
              <a:rPr lang="en-US" dirty="0" smtClean="0"/>
              <a:t>Can be important for thick samples and tissues</a:t>
            </a:r>
          </a:p>
          <a:p>
            <a:endParaRPr lang="en-US" dirty="0" smtClean="0"/>
          </a:p>
          <a:p>
            <a:r>
              <a:rPr lang="en-US" dirty="0" smtClean="0"/>
              <a:t>Commonly used:</a:t>
            </a:r>
          </a:p>
          <a:p>
            <a:pPr lvl="1"/>
            <a:r>
              <a:rPr lang="en-US" dirty="0" smtClean="0"/>
              <a:t>BABB = 1:2 Benzyl </a:t>
            </a:r>
            <a:r>
              <a:rPr lang="en-US" dirty="0" err="1" smtClean="0"/>
              <a:t>Alchohol</a:t>
            </a:r>
            <a:r>
              <a:rPr lang="en-US" dirty="0" smtClean="0"/>
              <a:t> : Benzyl Benzoate</a:t>
            </a:r>
          </a:p>
          <a:p>
            <a:pPr lvl="1"/>
            <a:r>
              <a:rPr lang="en-US" dirty="0" smtClean="0"/>
              <a:t>Methyl </a:t>
            </a:r>
            <a:r>
              <a:rPr lang="en-US" dirty="0" err="1" smtClean="0"/>
              <a:t>Salicylate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pic>
        <p:nvPicPr>
          <p:cNvPr id="225284" name="Picture 4" descr="20x_summary_xy"/>
          <p:cNvPicPr>
            <a:picLocks noChangeAspect="1" noChangeArrowheads="1"/>
          </p:cNvPicPr>
          <p:nvPr/>
        </p:nvPicPr>
        <p:blipFill>
          <a:blip r:embed="rId3" cstate="print"/>
          <a:srcRect l="22652" t="65846" r="56842" b="9248"/>
          <a:stretch>
            <a:fillRect/>
          </a:stretch>
        </p:blipFill>
        <p:spPr bwMode="auto">
          <a:xfrm>
            <a:off x="1990725" y="2062163"/>
            <a:ext cx="1593850" cy="2505075"/>
          </a:xfrm>
          <a:prstGeom prst="rect">
            <a:avLst/>
          </a:prstGeom>
          <a:noFill/>
        </p:spPr>
      </p:pic>
      <p:pic>
        <p:nvPicPr>
          <p:cNvPr id="225285" name="Picture 5" descr="20x_summary_xy"/>
          <p:cNvPicPr>
            <a:picLocks noChangeAspect="1" noChangeArrowheads="1"/>
          </p:cNvPicPr>
          <p:nvPr/>
        </p:nvPicPr>
        <p:blipFill>
          <a:blip r:embed="rId3" cstate="print"/>
          <a:srcRect l="185" t="66463" r="78328" b="8633"/>
          <a:stretch>
            <a:fillRect/>
          </a:stretch>
        </p:blipFill>
        <p:spPr bwMode="auto">
          <a:xfrm>
            <a:off x="3584575" y="2062163"/>
            <a:ext cx="1670050" cy="2505075"/>
          </a:xfrm>
          <a:prstGeom prst="rect">
            <a:avLst/>
          </a:prstGeom>
          <a:noFill/>
        </p:spPr>
      </p:pic>
      <p:pic>
        <p:nvPicPr>
          <p:cNvPr id="225286" name="Picture 6" descr="20x_summary_xy"/>
          <p:cNvPicPr>
            <a:picLocks noChangeAspect="1" noChangeArrowheads="1"/>
          </p:cNvPicPr>
          <p:nvPr/>
        </p:nvPicPr>
        <p:blipFill>
          <a:blip r:embed="rId3" cstate="print"/>
          <a:srcRect l="24612" t="40814" r="56842" b="39568"/>
          <a:stretch>
            <a:fillRect/>
          </a:stretch>
        </p:blipFill>
        <p:spPr bwMode="auto">
          <a:xfrm>
            <a:off x="549275" y="2593975"/>
            <a:ext cx="1441450" cy="1973263"/>
          </a:xfrm>
          <a:prstGeom prst="rect">
            <a:avLst/>
          </a:prstGeom>
          <a:noFill/>
        </p:spPr>
      </p:pic>
      <p:pic>
        <p:nvPicPr>
          <p:cNvPr id="225287" name="Picture 7" descr="20x_summary_xy"/>
          <p:cNvPicPr>
            <a:picLocks noChangeAspect="1" noChangeArrowheads="1"/>
          </p:cNvPicPr>
          <p:nvPr/>
        </p:nvPicPr>
        <p:blipFill>
          <a:blip r:embed="rId3" cstate="print"/>
          <a:srcRect l="1164" t="3079" r="74428" b="65230"/>
          <a:stretch>
            <a:fillRect/>
          </a:stretch>
        </p:blipFill>
        <p:spPr bwMode="auto">
          <a:xfrm>
            <a:off x="5254625" y="1379538"/>
            <a:ext cx="1897063" cy="3187700"/>
          </a:xfrm>
          <a:prstGeom prst="rect">
            <a:avLst/>
          </a:prstGeom>
          <a:noFill/>
        </p:spPr>
      </p:pic>
      <p:pic>
        <p:nvPicPr>
          <p:cNvPr id="225288" name="Picture 8" descr="20x_summary_xy"/>
          <p:cNvPicPr>
            <a:picLocks noChangeAspect="1" noChangeArrowheads="1"/>
          </p:cNvPicPr>
          <p:nvPr/>
        </p:nvPicPr>
        <p:blipFill>
          <a:blip r:embed="rId3" cstate="print"/>
          <a:srcRect l="50961" t="40941" r="30473" b="32654"/>
          <a:stretch>
            <a:fillRect/>
          </a:stretch>
        </p:blipFill>
        <p:spPr bwMode="auto">
          <a:xfrm>
            <a:off x="7151688" y="1820863"/>
            <a:ext cx="1443037" cy="2655887"/>
          </a:xfrm>
          <a:prstGeom prst="rect">
            <a:avLst/>
          </a:prstGeom>
          <a:noFill/>
        </p:spPr>
      </p:pic>
      <p:sp>
        <p:nvSpPr>
          <p:cNvPr id="225289" name="Text Box 9"/>
          <p:cNvSpPr txBox="1">
            <a:spLocks noChangeArrowheads="1"/>
          </p:cNvSpPr>
          <p:nvPr/>
        </p:nvSpPr>
        <p:spPr bwMode="auto">
          <a:xfrm>
            <a:off x="549275" y="4870450"/>
            <a:ext cx="8045450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Samples imaged with 20x / 0.75 air objective on spectral confocal</a:t>
            </a:r>
          </a:p>
          <a:p>
            <a:pPr>
              <a:spcBef>
                <a:spcPct val="50000"/>
              </a:spcBef>
            </a:pPr>
            <a:r>
              <a:rPr lang="en-US" sz="2000"/>
              <a:t>Sections acquired ~ 50 </a:t>
            </a:r>
            <a:r>
              <a:rPr lang="en-US" sz="2000">
                <a:latin typeface="Symbol" pitchFamily="18" charset="2"/>
              </a:rPr>
              <a:t>m</a:t>
            </a:r>
            <a:r>
              <a:rPr lang="en-US" sz="2000"/>
              <a:t>m into tissue</a:t>
            </a:r>
          </a:p>
          <a:p>
            <a:pPr>
              <a:spcBef>
                <a:spcPct val="50000"/>
              </a:spcBef>
            </a:pPr>
            <a:r>
              <a:rPr lang="en-US" sz="2000"/>
              <a:t>Embryonic mouse lungs; samples from Nan Tang, Martin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sp>
        <p:nvSpPr>
          <p:cNvPr id="227336" name="Text Box 8"/>
          <p:cNvSpPr txBox="1">
            <a:spLocks noChangeArrowheads="1"/>
          </p:cNvSpPr>
          <p:nvPr/>
        </p:nvSpPr>
        <p:spPr bwMode="auto">
          <a:xfrm>
            <a:off x="549275" y="4870450"/>
            <a:ext cx="8045450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Samples imaged with 40x / 1.3 oil objective on spectral confocal</a:t>
            </a:r>
          </a:p>
          <a:p>
            <a:pPr>
              <a:spcBef>
                <a:spcPct val="50000"/>
              </a:spcBef>
            </a:pPr>
            <a:r>
              <a:rPr lang="en-US" sz="2000"/>
              <a:t>Sections acquired ~ 50 </a:t>
            </a:r>
            <a:r>
              <a:rPr lang="en-US" sz="2000">
                <a:latin typeface="Symbol" pitchFamily="18" charset="2"/>
              </a:rPr>
              <a:t>m</a:t>
            </a:r>
            <a:r>
              <a:rPr lang="en-US" sz="2000"/>
              <a:t>m into tissue</a:t>
            </a:r>
          </a:p>
          <a:p>
            <a:pPr>
              <a:spcBef>
                <a:spcPct val="50000"/>
              </a:spcBef>
            </a:pPr>
            <a:r>
              <a:rPr lang="en-US" sz="2000"/>
              <a:t>Embryonic mouse lungs; samples from Nan Tang, Martin Lab</a:t>
            </a:r>
          </a:p>
        </p:txBody>
      </p:sp>
      <p:pic>
        <p:nvPicPr>
          <p:cNvPr id="227339" name="Picture 11" descr="40x_summary_xy"/>
          <p:cNvPicPr>
            <a:picLocks noChangeAspect="1" noChangeArrowheads="1"/>
          </p:cNvPicPr>
          <p:nvPr/>
        </p:nvPicPr>
        <p:blipFill>
          <a:blip r:embed="rId3" cstate="print"/>
          <a:srcRect l="6842" t="38478" r="59967" b="32845"/>
          <a:stretch>
            <a:fillRect/>
          </a:stretch>
        </p:blipFill>
        <p:spPr bwMode="auto">
          <a:xfrm>
            <a:off x="398463" y="1682750"/>
            <a:ext cx="2579687" cy="2884488"/>
          </a:xfrm>
          <a:prstGeom prst="rect">
            <a:avLst/>
          </a:prstGeom>
          <a:noFill/>
        </p:spPr>
      </p:pic>
      <p:pic>
        <p:nvPicPr>
          <p:cNvPr id="227340" name="Picture 12" descr="40x_summary_xy"/>
          <p:cNvPicPr>
            <a:picLocks noChangeAspect="1" noChangeArrowheads="1"/>
          </p:cNvPicPr>
          <p:nvPr/>
        </p:nvPicPr>
        <p:blipFill>
          <a:blip r:embed="rId3" cstate="print"/>
          <a:srcRect l="49019" t="38684" r="13869" b="31139"/>
          <a:stretch>
            <a:fillRect/>
          </a:stretch>
        </p:blipFill>
        <p:spPr bwMode="auto">
          <a:xfrm>
            <a:off x="3128963" y="1455738"/>
            <a:ext cx="2884487" cy="3035300"/>
          </a:xfrm>
          <a:prstGeom prst="rect">
            <a:avLst/>
          </a:prstGeom>
          <a:noFill/>
        </p:spPr>
      </p:pic>
      <p:pic>
        <p:nvPicPr>
          <p:cNvPr id="227341" name="Picture 13" descr="40x_summary_xy"/>
          <p:cNvPicPr>
            <a:picLocks noChangeAspect="1" noChangeArrowheads="1"/>
          </p:cNvPicPr>
          <p:nvPr/>
        </p:nvPicPr>
        <p:blipFill>
          <a:blip r:embed="rId3" cstate="print"/>
          <a:srcRect l="6842" t="67140" r="60927" b="410"/>
          <a:stretch>
            <a:fillRect/>
          </a:stretch>
        </p:blipFill>
        <p:spPr bwMode="auto">
          <a:xfrm>
            <a:off x="6165850" y="1303338"/>
            <a:ext cx="2505075" cy="326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Dye choices – Fixed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filter set is DAPI / FITC / </a:t>
            </a:r>
            <a:r>
              <a:rPr lang="en-US" dirty="0" err="1" smtClean="0"/>
              <a:t>Rhodamine</a:t>
            </a:r>
            <a:r>
              <a:rPr lang="en-US" dirty="0" smtClean="0"/>
              <a:t> / Cy5</a:t>
            </a:r>
          </a:p>
          <a:p>
            <a:endParaRPr lang="en-US" dirty="0" smtClean="0"/>
          </a:p>
          <a:p>
            <a:r>
              <a:rPr lang="en-US" dirty="0" smtClean="0"/>
              <a:t>Dye choices: </a:t>
            </a:r>
          </a:p>
          <a:p>
            <a:pPr lvl="1"/>
            <a:r>
              <a:rPr lang="en-US" dirty="0" smtClean="0"/>
              <a:t>DAPI / Hoechst / </a:t>
            </a:r>
            <a:r>
              <a:rPr lang="en-US" dirty="0" err="1" smtClean="0"/>
              <a:t>Alexa</a:t>
            </a:r>
            <a:r>
              <a:rPr lang="en-US" dirty="0" smtClean="0"/>
              <a:t> 350 / </a:t>
            </a:r>
            <a:r>
              <a:rPr lang="en-US" dirty="0" err="1" smtClean="0"/>
              <a:t>Alexa</a:t>
            </a:r>
            <a:r>
              <a:rPr lang="en-US" dirty="0" smtClean="0"/>
              <a:t> 405</a:t>
            </a:r>
          </a:p>
          <a:p>
            <a:pPr lvl="1"/>
            <a:r>
              <a:rPr lang="en-US" dirty="0" err="1" smtClean="0"/>
              <a:t>Alexa</a:t>
            </a:r>
            <a:r>
              <a:rPr lang="en-US" dirty="0" smtClean="0"/>
              <a:t> 488 </a:t>
            </a:r>
          </a:p>
          <a:p>
            <a:pPr lvl="1"/>
            <a:r>
              <a:rPr lang="en-US" dirty="0" err="1" smtClean="0"/>
              <a:t>Rhodamine</a:t>
            </a:r>
            <a:r>
              <a:rPr lang="en-US" dirty="0" smtClean="0"/>
              <a:t> / </a:t>
            </a:r>
            <a:r>
              <a:rPr lang="en-US" dirty="0" err="1" smtClean="0"/>
              <a:t>Alexa</a:t>
            </a:r>
            <a:r>
              <a:rPr lang="en-US" dirty="0" smtClean="0"/>
              <a:t> 546 / </a:t>
            </a:r>
            <a:r>
              <a:rPr lang="en-US" dirty="0" err="1" smtClean="0"/>
              <a:t>Alexa</a:t>
            </a:r>
            <a:r>
              <a:rPr lang="en-US" dirty="0" smtClean="0"/>
              <a:t> 568</a:t>
            </a:r>
          </a:p>
          <a:p>
            <a:pPr lvl="1"/>
            <a:r>
              <a:rPr lang="en-US" dirty="0" smtClean="0"/>
              <a:t>Cy5 / </a:t>
            </a:r>
            <a:r>
              <a:rPr lang="en-US" dirty="0" err="1" smtClean="0"/>
              <a:t>Alexa</a:t>
            </a:r>
            <a:r>
              <a:rPr lang="en-US" dirty="0" smtClean="0"/>
              <a:t> 647 / </a:t>
            </a:r>
            <a:r>
              <a:rPr lang="en-US" dirty="0" err="1" smtClean="0"/>
              <a:t>Atto</a:t>
            </a:r>
            <a:r>
              <a:rPr lang="en-US" dirty="0" smtClean="0"/>
              <a:t> 647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More than four colors probably requires special filters or spectral imaging.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31551</TotalTime>
  <Words>1243</Words>
  <Application>Microsoft Office PowerPoint</Application>
  <PresentationFormat>On-screen Show (4:3)</PresentationFormat>
  <Paragraphs>281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Default Design</vt:lpstr>
      <vt:lpstr>Designing a Microscopy Experiment</vt:lpstr>
      <vt:lpstr>Sample preparation and mounting</vt:lpstr>
      <vt:lpstr>Slide 3</vt:lpstr>
      <vt:lpstr>Slide 4</vt:lpstr>
      <vt:lpstr>What can you do about spherical aberration?</vt:lpstr>
      <vt:lpstr>Clearing</vt:lpstr>
      <vt:lpstr>Sample Preparation</vt:lpstr>
      <vt:lpstr>Sample Preparation</vt:lpstr>
      <vt:lpstr>Dye choices – Fixed samples</vt:lpstr>
      <vt:lpstr>Dye choices – Live samples</vt:lpstr>
      <vt:lpstr>Time and noise - tradeoffs</vt:lpstr>
      <vt:lpstr>What does this look like?</vt:lpstr>
      <vt:lpstr>Noise and resolution</vt:lpstr>
      <vt:lpstr>Noise and resolution</vt:lpstr>
      <vt:lpstr>Noise and resolution</vt:lpstr>
      <vt:lpstr>Noise and resolution</vt:lpstr>
      <vt:lpstr>Colocalization</vt:lpstr>
      <vt:lpstr>Nothing beats good data</vt:lpstr>
      <vt:lpstr>If you care about it, you should measure it!</vt:lpstr>
      <vt:lpstr>Background correction</vt:lpstr>
      <vt:lpstr>Estimating background from image</vt:lpstr>
      <vt:lpstr>Dark image</vt:lpstr>
      <vt:lpstr>Dark image</vt:lpstr>
      <vt:lpstr>Shading correction</vt:lpstr>
      <vt:lpstr>Shading correction</vt:lpstr>
      <vt:lpstr>Correction procedure</vt:lpstr>
      <vt:lpstr>Think about data storage</vt:lpstr>
      <vt:lpstr>File Formats and Bitdepth</vt:lpstr>
      <vt:lpstr>Bitdepth and file formats</vt:lpstr>
      <vt:lpstr>Color Images</vt:lpstr>
      <vt:lpstr>File Formats</vt:lpstr>
      <vt:lpstr>Intensity scaling</vt:lpstr>
      <vt:lpstr>Intensity scaling</vt:lpstr>
      <vt:lpstr>Effect of scaling</vt:lpstr>
      <vt:lpstr>Gamma correction</vt:lpstr>
      <vt:lpstr>Effect of gamma</vt:lpstr>
      <vt:lpstr>What are acceptable image manipulations?</vt:lpstr>
      <vt:lpstr>References</vt:lpstr>
    </vt:vector>
  </TitlesOfParts>
  <Company>Nikon Instruments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Cell Structure</dc:title>
  <dc:creator>kthorn</dc:creator>
  <cp:lastModifiedBy>Kurt Thorn</cp:lastModifiedBy>
  <cp:revision>66</cp:revision>
  <dcterms:created xsi:type="dcterms:W3CDTF">2008-03-20T19:04:37Z</dcterms:created>
  <dcterms:modified xsi:type="dcterms:W3CDTF">2010-11-23T01:09:49Z</dcterms:modified>
</cp:coreProperties>
</file>